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9"/>
  </p:notesMasterIdLst>
  <p:sldIdLst>
    <p:sldId id="2146" r:id="rId5"/>
    <p:sldId id="294" r:id="rId6"/>
    <p:sldId id="295" r:id="rId7"/>
    <p:sldId id="2151" r:id="rId8"/>
    <p:sldId id="2148" r:id="rId9"/>
    <p:sldId id="2147" r:id="rId10"/>
    <p:sldId id="2155" r:id="rId11"/>
    <p:sldId id="2156" r:id="rId12"/>
    <p:sldId id="2157" r:id="rId13"/>
    <p:sldId id="2154" r:id="rId14"/>
    <p:sldId id="316" r:id="rId15"/>
    <p:sldId id="297" r:id="rId16"/>
    <p:sldId id="301" r:id="rId17"/>
    <p:sldId id="315" r:id="rId18"/>
    <p:sldId id="299" r:id="rId19"/>
    <p:sldId id="318" r:id="rId20"/>
    <p:sldId id="320" r:id="rId21"/>
    <p:sldId id="293" r:id="rId22"/>
    <p:sldId id="2149" r:id="rId23"/>
    <p:sldId id="296" r:id="rId24"/>
    <p:sldId id="258" r:id="rId25"/>
    <p:sldId id="336" r:id="rId26"/>
    <p:sldId id="2152" r:id="rId27"/>
    <p:sldId id="292" r:id="rId28"/>
    <p:sldId id="337" r:id="rId29"/>
    <p:sldId id="309" r:id="rId30"/>
    <p:sldId id="338" r:id="rId31"/>
    <p:sldId id="2150" r:id="rId32"/>
    <p:sldId id="289" r:id="rId33"/>
    <p:sldId id="326" r:id="rId34"/>
    <p:sldId id="256" r:id="rId35"/>
    <p:sldId id="275" r:id="rId36"/>
    <p:sldId id="272" r:id="rId37"/>
    <p:sldId id="2119" r:id="rId38"/>
    <p:sldId id="2121" r:id="rId39"/>
    <p:sldId id="2139" r:id="rId40"/>
    <p:sldId id="2145" r:id="rId41"/>
    <p:sldId id="2136" r:id="rId42"/>
    <p:sldId id="2137" r:id="rId43"/>
    <p:sldId id="2138" r:id="rId44"/>
    <p:sldId id="2140" r:id="rId45"/>
    <p:sldId id="2142" r:id="rId46"/>
    <p:sldId id="2144" r:id="rId47"/>
    <p:sldId id="2143" r:id="rId48"/>
    <p:sldId id="344" r:id="rId49"/>
    <p:sldId id="260" r:id="rId50"/>
    <p:sldId id="269" r:id="rId51"/>
    <p:sldId id="267" r:id="rId52"/>
    <p:sldId id="273" r:id="rId53"/>
    <p:sldId id="2130" r:id="rId54"/>
    <p:sldId id="2131" r:id="rId55"/>
    <p:sldId id="2132" r:id="rId56"/>
    <p:sldId id="2133" r:id="rId57"/>
    <p:sldId id="2134" r:id="rId58"/>
    <p:sldId id="2135" r:id="rId59"/>
    <p:sldId id="342" r:id="rId60"/>
    <p:sldId id="322" r:id="rId61"/>
    <p:sldId id="2120" r:id="rId62"/>
    <p:sldId id="324" r:id="rId63"/>
    <p:sldId id="2122" r:id="rId64"/>
    <p:sldId id="2123" r:id="rId65"/>
    <p:sldId id="2124" r:id="rId66"/>
    <p:sldId id="2153" r:id="rId67"/>
    <p:sldId id="343" r:id="rId68"/>
    <p:sldId id="279" r:id="rId69"/>
    <p:sldId id="323" r:id="rId70"/>
    <p:sldId id="340" r:id="rId71"/>
    <p:sldId id="339" r:id="rId72"/>
    <p:sldId id="341" r:id="rId73"/>
    <p:sldId id="2129" r:id="rId74"/>
    <p:sldId id="2125" r:id="rId75"/>
    <p:sldId id="2126" r:id="rId76"/>
    <p:sldId id="2127" r:id="rId77"/>
    <p:sldId id="259" r:id="rId7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907"/>
    <a:srgbClr val="AB0806"/>
    <a:srgbClr val="CD8828"/>
    <a:srgbClr val="8EA80E"/>
    <a:srgbClr val="F3901A"/>
    <a:srgbClr val="A9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D7A5B-A6A6-2844-848A-B8F0C55E67DA}" v="239" dt="2025-09-16T16:40:34.4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6"/>
    <p:restoredTop sz="86419"/>
  </p:normalViewPr>
  <p:slideViewPr>
    <p:cSldViewPr snapToGrid="0">
      <p:cViewPr varScale="1">
        <p:scale>
          <a:sx n="88" d="100"/>
          <a:sy n="88" d="100"/>
        </p:scale>
        <p:origin x="304"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70EE4-A0A1-924F-B8D2-065945A9506E}"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GB"/>
        </a:p>
      </dgm:t>
    </dgm:pt>
    <dgm:pt modelId="{36DFFF50-798C-0E47-8BD8-FF5CAFD0C33A}">
      <dgm:prSet custT="1"/>
      <dgm:spPr/>
      <dgm:t>
        <a:bodyPr/>
        <a:lstStyle/>
        <a:p>
          <a:r>
            <a:rPr lang="en-US" sz="3600" b="0" i="0" baseline="0">
              <a:solidFill>
                <a:schemeClr val="bg2">
                  <a:lumMod val="10000"/>
                </a:schemeClr>
              </a:solidFill>
            </a:rPr>
            <a:t>First Marking- Lecturers</a:t>
          </a:r>
          <a:endParaRPr lang="en-GB" sz="3600">
            <a:solidFill>
              <a:schemeClr val="bg2">
                <a:lumMod val="10000"/>
              </a:schemeClr>
            </a:solidFill>
          </a:endParaRPr>
        </a:p>
      </dgm:t>
    </dgm:pt>
    <dgm:pt modelId="{2AFA68E5-8F3C-DD46-9BD9-B5800FE85626}" type="parTrans" cxnId="{849DC513-2416-1B44-90C7-C402CB6062F8}">
      <dgm:prSet/>
      <dgm:spPr/>
      <dgm:t>
        <a:bodyPr/>
        <a:lstStyle/>
        <a:p>
          <a:endParaRPr lang="en-GB">
            <a:solidFill>
              <a:schemeClr val="bg2">
                <a:lumMod val="10000"/>
              </a:schemeClr>
            </a:solidFill>
          </a:endParaRPr>
        </a:p>
      </dgm:t>
    </dgm:pt>
    <dgm:pt modelId="{E6B65BF1-DAAB-764A-BC4E-49A3779CDCF1}" type="sibTrans" cxnId="{849DC513-2416-1B44-90C7-C402CB6062F8}">
      <dgm:prSet/>
      <dgm:spPr/>
      <dgm:t>
        <a:bodyPr/>
        <a:lstStyle/>
        <a:p>
          <a:endParaRPr lang="en-GB">
            <a:solidFill>
              <a:schemeClr val="bg2">
                <a:lumMod val="10000"/>
              </a:schemeClr>
            </a:solidFill>
          </a:endParaRPr>
        </a:p>
      </dgm:t>
    </dgm:pt>
    <dgm:pt modelId="{9B46CD15-0626-8F4B-A642-B30BF68E2777}">
      <dgm:prSet custT="1"/>
      <dgm:spPr/>
      <dgm:t>
        <a:bodyPr/>
        <a:lstStyle/>
        <a:p>
          <a:r>
            <a:rPr lang="en-US" sz="2800" b="1" i="0" baseline="0">
              <a:solidFill>
                <a:schemeClr val="bg2">
                  <a:lumMod val="10000"/>
                </a:schemeClr>
              </a:solidFill>
            </a:rPr>
            <a:t>Internal Moderation </a:t>
          </a:r>
          <a:r>
            <a:rPr lang="en-US" sz="2800" b="0" i="0" baseline="0">
              <a:solidFill>
                <a:schemeClr val="bg2">
                  <a:lumMod val="10000"/>
                </a:schemeClr>
              </a:solidFill>
            </a:rPr>
            <a:t>Second Marking by Module Convenor</a:t>
          </a:r>
          <a:endParaRPr lang="en-GB" sz="2800">
            <a:solidFill>
              <a:schemeClr val="bg2">
                <a:lumMod val="10000"/>
              </a:schemeClr>
            </a:solidFill>
          </a:endParaRPr>
        </a:p>
      </dgm:t>
    </dgm:pt>
    <dgm:pt modelId="{F6A17523-B4A8-A340-9C16-7B685A22DB83}" type="parTrans" cxnId="{40A9B5E3-0034-0B46-B740-F8933BF7AA17}">
      <dgm:prSet/>
      <dgm:spPr/>
      <dgm:t>
        <a:bodyPr/>
        <a:lstStyle/>
        <a:p>
          <a:endParaRPr lang="en-GB">
            <a:solidFill>
              <a:schemeClr val="bg2">
                <a:lumMod val="10000"/>
              </a:schemeClr>
            </a:solidFill>
          </a:endParaRPr>
        </a:p>
      </dgm:t>
    </dgm:pt>
    <dgm:pt modelId="{7CB3BD05-E73E-3441-869C-80883EF29B6F}" type="sibTrans" cxnId="{40A9B5E3-0034-0B46-B740-F8933BF7AA17}">
      <dgm:prSet/>
      <dgm:spPr/>
      <dgm:t>
        <a:bodyPr/>
        <a:lstStyle/>
        <a:p>
          <a:endParaRPr lang="en-GB">
            <a:solidFill>
              <a:schemeClr val="bg2">
                <a:lumMod val="10000"/>
              </a:schemeClr>
            </a:solidFill>
          </a:endParaRPr>
        </a:p>
      </dgm:t>
    </dgm:pt>
    <dgm:pt modelId="{C19B5682-9177-D942-A14C-00C7FAF79420}">
      <dgm:prSet/>
      <dgm:spPr/>
      <dgm:t>
        <a:bodyPr/>
        <a:lstStyle/>
        <a:p>
          <a:r>
            <a:rPr lang="en-US" b="1" i="0" baseline="0">
              <a:solidFill>
                <a:schemeClr val="bg2">
                  <a:lumMod val="10000"/>
                </a:schemeClr>
              </a:solidFill>
            </a:rPr>
            <a:t>Provisional marks</a:t>
          </a:r>
          <a:endParaRPr lang="en-GB">
            <a:solidFill>
              <a:schemeClr val="bg2">
                <a:lumMod val="10000"/>
              </a:schemeClr>
            </a:solidFill>
          </a:endParaRPr>
        </a:p>
      </dgm:t>
    </dgm:pt>
    <dgm:pt modelId="{D6EBC9BD-A765-B145-813E-46B45C2FB8F3}" type="parTrans" cxnId="{B7611A1F-C6AE-9444-9E30-516AED494ED8}">
      <dgm:prSet/>
      <dgm:spPr/>
      <dgm:t>
        <a:bodyPr/>
        <a:lstStyle/>
        <a:p>
          <a:endParaRPr lang="en-GB">
            <a:solidFill>
              <a:schemeClr val="bg2">
                <a:lumMod val="10000"/>
              </a:schemeClr>
            </a:solidFill>
          </a:endParaRPr>
        </a:p>
      </dgm:t>
    </dgm:pt>
    <dgm:pt modelId="{09BBB482-8A4D-B947-831D-A17F8543A089}" type="sibTrans" cxnId="{B7611A1F-C6AE-9444-9E30-516AED494ED8}">
      <dgm:prSet/>
      <dgm:spPr/>
      <dgm:t>
        <a:bodyPr/>
        <a:lstStyle/>
        <a:p>
          <a:endParaRPr lang="en-GB">
            <a:solidFill>
              <a:schemeClr val="bg2">
                <a:lumMod val="10000"/>
              </a:schemeClr>
            </a:solidFill>
          </a:endParaRPr>
        </a:p>
      </dgm:t>
    </dgm:pt>
    <dgm:pt modelId="{4D4302D8-61EE-C543-BFA3-B759AA9A757A}">
      <dgm:prSet/>
      <dgm:spPr/>
      <dgm:t>
        <a:bodyPr/>
        <a:lstStyle/>
        <a:p>
          <a:r>
            <a:rPr lang="en-US" b="1" i="0" baseline="0">
              <a:solidFill>
                <a:schemeClr val="bg2">
                  <a:lumMod val="10000"/>
                </a:schemeClr>
              </a:solidFill>
            </a:rPr>
            <a:t>External Moderation </a:t>
          </a:r>
          <a:r>
            <a:rPr lang="en-US" b="0" i="0" baseline="0">
              <a:solidFill>
                <a:srgbClr val="8B0907"/>
              </a:solidFill>
            </a:rPr>
            <a:t>External Examiner</a:t>
          </a:r>
          <a:endParaRPr lang="en-GB">
            <a:solidFill>
              <a:srgbClr val="8B0907"/>
            </a:solidFill>
          </a:endParaRPr>
        </a:p>
      </dgm:t>
    </dgm:pt>
    <dgm:pt modelId="{0DF08508-1E4B-4047-B925-5467A6F76B64}" type="parTrans" cxnId="{C15F51B8-7D7F-774D-BB0E-9C9E03367880}">
      <dgm:prSet/>
      <dgm:spPr/>
      <dgm:t>
        <a:bodyPr/>
        <a:lstStyle/>
        <a:p>
          <a:endParaRPr lang="en-GB">
            <a:solidFill>
              <a:schemeClr val="bg2">
                <a:lumMod val="10000"/>
              </a:schemeClr>
            </a:solidFill>
          </a:endParaRPr>
        </a:p>
      </dgm:t>
    </dgm:pt>
    <dgm:pt modelId="{2E577976-8E4A-FE4E-AF1D-65D468B28397}" type="sibTrans" cxnId="{C15F51B8-7D7F-774D-BB0E-9C9E03367880}">
      <dgm:prSet/>
      <dgm:spPr/>
      <dgm:t>
        <a:bodyPr/>
        <a:lstStyle/>
        <a:p>
          <a:pPr rtl="0"/>
          <a:endParaRPr lang="en-GB">
            <a:solidFill>
              <a:schemeClr val="bg2">
                <a:lumMod val="10000"/>
              </a:schemeClr>
            </a:solidFill>
          </a:endParaRPr>
        </a:p>
      </dgm:t>
    </dgm:pt>
    <dgm:pt modelId="{3F5A0D9C-4A58-D64E-8375-3759984E6649}">
      <dgm:prSet custT="1"/>
      <dgm:spPr/>
      <dgm:t>
        <a:bodyPr/>
        <a:lstStyle/>
        <a:p>
          <a:r>
            <a:rPr lang="en-US" sz="3600" b="1" i="0" baseline="0">
              <a:solidFill>
                <a:schemeClr val="bg2">
                  <a:lumMod val="10000"/>
                </a:schemeClr>
              </a:solidFill>
            </a:rPr>
            <a:t>2 Exam boards</a:t>
          </a:r>
        </a:p>
        <a:p>
          <a:r>
            <a:rPr lang="en-US" sz="3600" b="1" i="0" baseline="0">
              <a:solidFill>
                <a:schemeClr val="bg2">
                  <a:lumMod val="10000"/>
                </a:schemeClr>
              </a:solidFill>
            </a:rPr>
            <a:t> </a:t>
          </a:r>
          <a:r>
            <a:rPr lang="en-US" sz="3600" b="0" i="0" baseline="0">
              <a:solidFill>
                <a:schemeClr val="bg2">
                  <a:lumMod val="10000"/>
                </a:schemeClr>
              </a:solidFill>
            </a:rPr>
            <a:t>End of July </a:t>
          </a:r>
        </a:p>
        <a:p>
          <a:r>
            <a:rPr lang="en-US" sz="3600" b="0" i="0" baseline="0">
              <a:solidFill>
                <a:schemeClr val="bg2">
                  <a:lumMod val="10000"/>
                </a:schemeClr>
              </a:solidFill>
            </a:rPr>
            <a:t>   Beginning of September</a:t>
          </a:r>
          <a:endParaRPr lang="en-GB" sz="3600" b="0">
            <a:solidFill>
              <a:schemeClr val="bg2">
                <a:lumMod val="10000"/>
              </a:schemeClr>
            </a:solidFill>
          </a:endParaRPr>
        </a:p>
      </dgm:t>
    </dgm:pt>
    <dgm:pt modelId="{B1B91680-696E-1544-945F-E00749DA2F9A}" type="parTrans" cxnId="{674A7AA5-B8A7-FF42-AFEE-BB7B31E6BF2C}">
      <dgm:prSet/>
      <dgm:spPr/>
      <dgm:t>
        <a:bodyPr/>
        <a:lstStyle/>
        <a:p>
          <a:endParaRPr lang="en-GB">
            <a:solidFill>
              <a:schemeClr val="bg2">
                <a:lumMod val="10000"/>
              </a:schemeClr>
            </a:solidFill>
          </a:endParaRPr>
        </a:p>
      </dgm:t>
    </dgm:pt>
    <dgm:pt modelId="{C808B5A4-263E-4144-8492-ADA3B0F0CBA8}" type="sibTrans" cxnId="{674A7AA5-B8A7-FF42-AFEE-BB7B31E6BF2C}">
      <dgm:prSet/>
      <dgm:spPr/>
      <dgm:t>
        <a:bodyPr/>
        <a:lstStyle/>
        <a:p>
          <a:endParaRPr lang="en-GB">
            <a:solidFill>
              <a:schemeClr val="bg2">
                <a:lumMod val="10000"/>
              </a:schemeClr>
            </a:solidFill>
          </a:endParaRPr>
        </a:p>
      </dgm:t>
    </dgm:pt>
    <dgm:pt modelId="{C1CF28B5-004C-794F-9927-62F6B63352D3}">
      <dgm:prSet/>
      <dgm:spPr/>
      <dgm:t>
        <a:bodyPr/>
        <a:lstStyle/>
        <a:p>
          <a:r>
            <a:rPr lang="en-GB">
              <a:solidFill>
                <a:schemeClr val="bg2">
                  <a:lumMod val="10000"/>
                </a:schemeClr>
              </a:solidFill>
            </a:rPr>
            <a:t>Late submission penalty (</a:t>
          </a:r>
          <a:r>
            <a:rPr lang="en-GB" b="1">
              <a:solidFill>
                <a:schemeClr val="bg2">
                  <a:lumMod val="10000"/>
                </a:schemeClr>
              </a:solidFill>
            </a:rPr>
            <a:t>Admins</a:t>
          </a:r>
          <a:r>
            <a:rPr lang="en-GB">
              <a:solidFill>
                <a:schemeClr val="bg2">
                  <a:lumMod val="10000"/>
                </a:schemeClr>
              </a:solidFill>
            </a:rPr>
            <a:t>)</a:t>
          </a:r>
        </a:p>
      </dgm:t>
    </dgm:pt>
    <dgm:pt modelId="{C94B14BD-13B0-874D-91B6-608264F758FE}" type="parTrans" cxnId="{087E2B70-D080-B94C-AA49-F784619C5BD8}">
      <dgm:prSet/>
      <dgm:spPr/>
      <dgm:t>
        <a:bodyPr/>
        <a:lstStyle/>
        <a:p>
          <a:endParaRPr lang="en-GB">
            <a:solidFill>
              <a:schemeClr val="bg2">
                <a:lumMod val="10000"/>
              </a:schemeClr>
            </a:solidFill>
          </a:endParaRPr>
        </a:p>
      </dgm:t>
    </dgm:pt>
    <dgm:pt modelId="{F9A60FCF-A6AE-144A-A0E6-3212DC721866}" type="sibTrans" cxnId="{087E2B70-D080-B94C-AA49-F784619C5BD8}">
      <dgm:prSet/>
      <dgm:spPr/>
      <dgm:t>
        <a:bodyPr/>
        <a:lstStyle/>
        <a:p>
          <a:pPr rtl="0"/>
          <a:endParaRPr lang="en-GB">
            <a:solidFill>
              <a:schemeClr val="bg2">
                <a:lumMod val="10000"/>
              </a:schemeClr>
            </a:solidFill>
          </a:endParaRPr>
        </a:p>
      </dgm:t>
    </dgm:pt>
    <dgm:pt modelId="{CE851DA0-4897-9342-8C5F-4F7474CA1575}" type="pres">
      <dgm:prSet presAssocID="{A7070EE4-A0A1-924F-B8D2-065945A9506E}" presName="Name0" presStyleCnt="0">
        <dgm:presLayoutVars>
          <dgm:dir/>
          <dgm:resizeHandles val="exact"/>
        </dgm:presLayoutVars>
      </dgm:prSet>
      <dgm:spPr/>
    </dgm:pt>
    <dgm:pt modelId="{0CC9BD90-C398-4F4A-8505-A4ED776517AD}" type="pres">
      <dgm:prSet presAssocID="{36DFFF50-798C-0E47-8BD8-FF5CAFD0C33A}" presName="node" presStyleLbl="node1" presStyleIdx="0" presStyleCnt="6">
        <dgm:presLayoutVars>
          <dgm:bulletEnabled val="1"/>
        </dgm:presLayoutVars>
      </dgm:prSet>
      <dgm:spPr/>
    </dgm:pt>
    <dgm:pt modelId="{CB877E17-B1D0-0749-94A8-56DEE4125299}" type="pres">
      <dgm:prSet presAssocID="{E6B65BF1-DAAB-764A-BC4E-49A3779CDCF1}" presName="sibTrans" presStyleLbl="sibTrans2D1" presStyleIdx="0" presStyleCnt="5"/>
      <dgm:spPr/>
    </dgm:pt>
    <dgm:pt modelId="{2F7162EB-99AB-FC46-AE29-91D3EF5AB886}" type="pres">
      <dgm:prSet presAssocID="{E6B65BF1-DAAB-764A-BC4E-49A3779CDCF1}" presName="connectorText" presStyleLbl="sibTrans2D1" presStyleIdx="0" presStyleCnt="5"/>
      <dgm:spPr/>
    </dgm:pt>
    <dgm:pt modelId="{B6F9EC64-309A-7E40-BE1E-B5143B8F76E7}" type="pres">
      <dgm:prSet presAssocID="{9B46CD15-0626-8F4B-A642-B30BF68E2777}" presName="node" presStyleLbl="node1" presStyleIdx="1" presStyleCnt="6">
        <dgm:presLayoutVars>
          <dgm:bulletEnabled val="1"/>
        </dgm:presLayoutVars>
      </dgm:prSet>
      <dgm:spPr/>
    </dgm:pt>
    <dgm:pt modelId="{56F2771B-2D91-CC4A-8D86-B287DF7D024C}" type="pres">
      <dgm:prSet presAssocID="{7CB3BD05-E73E-3441-869C-80883EF29B6F}" presName="sibTrans" presStyleLbl="sibTrans2D1" presStyleIdx="1" presStyleCnt="5"/>
      <dgm:spPr/>
    </dgm:pt>
    <dgm:pt modelId="{BD0F6D23-0E7D-3147-9564-F189425FD77C}" type="pres">
      <dgm:prSet presAssocID="{7CB3BD05-E73E-3441-869C-80883EF29B6F}" presName="connectorText" presStyleLbl="sibTrans2D1" presStyleIdx="1" presStyleCnt="5"/>
      <dgm:spPr/>
    </dgm:pt>
    <dgm:pt modelId="{CE75E1E8-295A-7D4B-8EFB-889BA9BE0C76}" type="pres">
      <dgm:prSet presAssocID="{C19B5682-9177-D942-A14C-00C7FAF79420}" presName="node" presStyleLbl="node1" presStyleIdx="2" presStyleCnt="6">
        <dgm:presLayoutVars>
          <dgm:bulletEnabled val="1"/>
        </dgm:presLayoutVars>
      </dgm:prSet>
      <dgm:spPr/>
    </dgm:pt>
    <dgm:pt modelId="{70900AAB-F666-5148-AE7A-6ED6FE95CA7B}" type="pres">
      <dgm:prSet presAssocID="{09BBB482-8A4D-B947-831D-A17F8543A089}" presName="sibTrans" presStyleLbl="sibTrans2D1" presStyleIdx="2" presStyleCnt="5"/>
      <dgm:spPr/>
    </dgm:pt>
    <dgm:pt modelId="{E257189C-9FB2-C246-B1E3-4E88DC958C64}" type="pres">
      <dgm:prSet presAssocID="{09BBB482-8A4D-B947-831D-A17F8543A089}" presName="connectorText" presStyleLbl="sibTrans2D1" presStyleIdx="2" presStyleCnt="5"/>
      <dgm:spPr/>
    </dgm:pt>
    <dgm:pt modelId="{64C77C1B-0A65-6A4B-ACD1-BA21AA4C458B}" type="pres">
      <dgm:prSet presAssocID="{4D4302D8-61EE-C543-BFA3-B759AA9A757A}" presName="node" presStyleLbl="node1" presStyleIdx="3" presStyleCnt="6" custScaleX="120238" custScaleY="111355">
        <dgm:presLayoutVars>
          <dgm:bulletEnabled val="1"/>
        </dgm:presLayoutVars>
      </dgm:prSet>
      <dgm:spPr/>
    </dgm:pt>
    <dgm:pt modelId="{195C0096-0047-0944-8546-741B041DC8FC}" type="pres">
      <dgm:prSet presAssocID="{2E577976-8E4A-FE4E-AF1D-65D468B28397}" presName="sibTrans" presStyleLbl="sibTrans2D1" presStyleIdx="3" presStyleCnt="5" custAng="14246852" custScaleX="1034496" custScaleY="96534" custLinFactX="820179" custLinFactY="26865" custLinFactNeighborX="900000" custLinFactNeighborY="100000"/>
      <dgm:spPr/>
    </dgm:pt>
    <dgm:pt modelId="{F5A754B1-344B-D144-8FB0-A3AE7E0FFD8D}" type="pres">
      <dgm:prSet presAssocID="{2E577976-8E4A-FE4E-AF1D-65D468B28397}" presName="connectorText" presStyleLbl="sibTrans2D1" presStyleIdx="3" presStyleCnt="5"/>
      <dgm:spPr/>
    </dgm:pt>
    <dgm:pt modelId="{D1FDEAC4-AA6D-2243-904C-E5CEB1001CB2}" type="pres">
      <dgm:prSet presAssocID="{C1CF28B5-004C-794F-9927-62F6B63352D3}" presName="node" presStyleLbl="node1" presStyleIdx="4" presStyleCnt="6" custLinFactX="-100000" custLinFactY="19410" custLinFactNeighborX="-145155" custLinFactNeighborY="100000">
        <dgm:presLayoutVars>
          <dgm:bulletEnabled val="1"/>
        </dgm:presLayoutVars>
      </dgm:prSet>
      <dgm:spPr/>
    </dgm:pt>
    <dgm:pt modelId="{F03511F5-6A53-A84E-A830-BE8EE989D1A3}" type="pres">
      <dgm:prSet presAssocID="{F9A60FCF-A6AE-144A-A0E6-3212DC721866}" presName="sibTrans" presStyleLbl="sibTrans2D1" presStyleIdx="4" presStyleCnt="5" custAng="1303247" custLinFactY="-100000" custLinFactNeighborX="5929" custLinFactNeighborY="-194309"/>
      <dgm:spPr/>
    </dgm:pt>
    <dgm:pt modelId="{F6609F9D-BAF4-7141-914D-ED811358D62C}" type="pres">
      <dgm:prSet presAssocID="{F9A60FCF-A6AE-144A-A0E6-3212DC721866}" presName="connectorText" presStyleLbl="sibTrans2D1" presStyleIdx="4" presStyleCnt="5"/>
      <dgm:spPr/>
    </dgm:pt>
    <dgm:pt modelId="{016B21BC-77BC-3041-9915-A19C736304F8}" type="pres">
      <dgm:prSet presAssocID="{3F5A0D9C-4A58-D64E-8375-3759984E6649}" presName="node" presStyleLbl="node1" presStyleIdx="5" presStyleCnt="6" custScaleX="148582" custScaleY="132102" custLinFactNeighborX="-65357" custLinFactNeighborY="11379">
        <dgm:presLayoutVars>
          <dgm:bulletEnabled val="1"/>
        </dgm:presLayoutVars>
      </dgm:prSet>
      <dgm:spPr/>
    </dgm:pt>
  </dgm:ptLst>
  <dgm:cxnLst>
    <dgm:cxn modelId="{98A76704-C1BD-E246-AECC-DAF2FAFC259E}" type="presOf" srcId="{09BBB482-8A4D-B947-831D-A17F8543A089}" destId="{70900AAB-F666-5148-AE7A-6ED6FE95CA7B}" srcOrd="0" destOrd="0" presId="urn:microsoft.com/office/officeart/2005/8/layout/process1"/>
    <dgm:cxn modelId="{849DC513-2416-1B44-90C7-C402CB6062F8}" srcId="{A7070EE4-A0A1-924F-B8D2-065945A9506E}" destId="{36DFFF50-798C-0E47-8BD8-FF5CAFD0C33A}" srcOrd="0" destOrd="0" parTransId="{2AFA68E5-8F3C-DD46-9BD9-B5800FE85626}" sibTransId="{E6B65BF1-DAAB-764A-BC4E-49A3779CDCF1}"/>
    <dgm:cxn modelId="{BD9F1F17-39FE-FE49-A585-7FB50AD03069}" type="presOf" srcId="{36DFFF50-798C-0E47-8BD8-FF5CAFD0C33A}" destId="{0CC9BD90-C398-4F4A-8505-A4ED776517AD}" srcOrd="0" destOrd="0" presId="urn:microsoft.com/office/officeart/2005/8/layout/process1"/>
    <dgm:cxn modelId="{0479DC19-7C54-344D-B443-82C199D4A284}" type="presOf" srcId="{E6B65BF1-DAAB-764A-BC4E-49A3779CDCF1}" destId="{2F7162EB-99AB-FC46-AE29-91D3EF5AB886}" srcOrd="1" destOrd="0" presId="urn:microsoft.com/office/officeart/2005/8/layout/process1"/>
    <dgm:cxn modelId="{B7611A1F-C6AE-9444-9E30-516AED494ED8}" srcId="{A7070EE4-A0A1-924F-B8D2-065945A9506E}" destId="{C19B5682-9177-D942-A14C-00C7FAF79420}" srcOrd="2" destOrd="0" parTransId="{D6EBC9BD-A765-B145-813E-46B45C2FB8F3}" sibTransId="{09BBB482-8A4D-B947-831D-A17F8543A089}"/>
    <dgm:cxn modelId="{D4DD962E-80DD-FF41-A94F-0FC08CDC5D54}" type="presOf" srcId="{09BBB482-8A4D-B947-831D-A17F8543A089}" destId="{E257189C-9FB2-C246-B1E3-4E88DC958C64}" srcOrd="1" destOrd="0" presId="urn:microsoft.com/office/officeart/2005/8/layout/process1"/>
    <dgm:cxn modelId="{63A72E49-9B44-314E-A31A-FB6E61E06D7E}" type="presOf" srcId="{F9A60FCF-A6AE-144A-A0E6-3212DC721866}" destId="{F03511F5-6A53-A84E-A830-BE8EE989D1A3}" srcOrd="0" destOrd="0" presId="urn:microsoft.com/office/officeart/2005/8/layout/process1"/>
    <dgm:cxn modelId="{E78CE852-123A-3845-912A-384D168ED897}" type="presOf" srcId="{7CB3BD05-E73E-3441-869C-80883EF29B6F}" destId="{BD0F6D23-0E7D-3147-9564-F189425FD77C}" srcOrd="1" destOrd="0" presId="urn:microsoft.com/office/officeart/2005/8/layout/process1"/>
    <dgm:cxn modelId="{0263D456-9A35-A744-854A-2DA4C451F73A}" type="presOf" srcId="{2E577976-8E4A-FE4E-AF1D-65D468B28397}" destId="{195C0096-0047-0944-8546-741B041DC8FC}" srcOrd="0" destOrd="0" presId="urn:microsoft.com/office/officeart/2005/8/layout/process1"/>
    <dgm:cxn modelId="{087E2B70-D080-B94C-AA49-F784619C5BD8}" srcId="{A7070EE4-A0A1-924F-B8D2-065945A9506E}" destId="{C1CF28B5-004C-794F-9927-62F6B63352D3}" srcOrd="4" destOrd="0" parTransId="{C94B14BD-13B0-874D-91B6-608264F758FE}" sibTransId="{F9A60FCF-A6AE-144A-A0E6-3212DC721866}"/>
    <dgm:cxn modelId="{66EDC57C-EF59-3540-BA80-4CA81A9C25E3}" type="presOf" srcId="{2E577976-8E4A-FE4E-AF1D-65D468B28397}" destId="{F5A754B1-344B-D144-8FB0-A3AE7E0FFD8D}" srcOrd="1" destOrd="0" presId="urn:microsoft.com/office/officeart/2005/8/layout/process1"/>
    <dgm:cxn modelId="{F5440F7F-5FD3-6C44-8FAE-D0C38127907C}" type="presOf" srcId="{C1CF28B5-004C-794F-9927-62F6B63352D3}" destId="{D1FDEAC4-AA6D-2243-904C-E5CEB1001CB2}" srcOrd="0" destOrd="0" presId="urn:microsoft.com/office/officeart/2005/8/layout/process1"/>
    <dgm:cxn modelId="{75C03880-1A31-9349-AC64-A4D28D792C0F}" type="presOf" srcId="{E6B65BF1-DAAB-764A-BC4E-49A3779CDCF1}" destId="{CB877E17-B1D0-0749-94A8-56DEE4125299}" srcOrd="0" destOrd="0" presId="urn:microsoft.com/office/officeart/2005/8/layout/process1"/>
    <dgm:cxn modelId="{A107FF8B-3109-CB4C-897A-344A443F3912}" type="presOf" srcId="{C19B5682-9177-D942-A14C-00C7FAF79420}" destId="{CE75E1E8-295A-7D4B-8EFB-889BA9BE0C76}" srcOrd="0" destOrd="0" presId="urn:microsoft.com/office/officeart/2005/8/layout/process1"/>
    <dgm:cxn modelId="{5251BE93-10E7-3641-9300-B2AC568C378D}" type="presOf" srcId="{7CB3BD05-E73E-3441-869C-80883EF29B6F}" destId="{56F2771B-2D91-CC4A-8D86-B287DF7D024C}" srcOrd="0" destOrd="0" presId="urn:microsoft.com/office/officeart/2005/8/layout/process1"/>
    <dgm:cxn modelId="{AE886696-587C-E24D-A67C-DE343F76054F}" type="presOf" srcId="{A7070EE4-A0A1-924F-B8D2-065945A9506E}" destId="{CE851DA0-4897-9342-8C5F-4F7474CA1575}" srcOrd="0" destOrd="0" presId="urn:microsoft.com/office/officeart/2005/8/layout/process1"/>
    <dgm:cxn modelId="{674A7AA5-B8A7-FF42-AFEE-BB7B31E6BF2C}" srcId="{A7070EE4-A0A1-924F-B8D2-065945A9506E}" destId="{3F5A0D9C-4A58-D64E-8375-3759984E6649}" srcOrd="5" destOrd="0" parTransId="{B1B91680-696E-1544-945F-E00749DA2F9A}" sibTransId="{C808B5A4-263E-4144-8492-ADA3B0F0CBA8}"/>
    <dgm:cxn modelId="{E5E12DA9-A427-B24A-9CD1-948754FE3BE7}" type="presOf" srcId="{F9A60FCF-A6AE-144A-A0E6-3212DC721866}" destId="{F6609F9D-BAF4-7141-914D-ED811358D62C}" srcOrd="1" destOrd="0" presId="urn:microsoft.com/office/officeart/2005/8/layout/process1"/>
    <dgm:cxn modelId="{F05228B6-6B26-7C41-89BA-2B921FDBEFE1}" type="presOf" srcId="{3F5A0D9C-4A58-D64E-8375-3759984E6649}" destId="{016B21BC-77BC-3041-9915-A19C736304F8}" srcOrd="0" destOrd="0" presId="urn:microsoft.com/office/officeart/2005/8/layout/process1"/>
    <dgm:cxn modelId="{C15F51B8-7D7F-774D-BB0E-9C9E03367880}" srcId="{A7070EE4-A0A1-924F-B8D2-065945A9506E}" destId="{4D4302D8-61EE-C543-BFA3-B759AA9A757A}" srcOrd="3" destOrd="0" parTransId="{0DF08508-1E4B-4047-B925-5467A6F76B64}" sibTransId="{2E577976-8E4A-FE4E-AF1D-65D468B28397}"/>
    <dgm:cxn modelId="{D68647D7-8DC8-2F4F-B006-099B389B9359}" type="presOf" srcId="{4D4302D8-61EE-C543-BFA3-B759AA9A757A}" destId="{64C77C1B-0A65-6A4B-ACD1-BA21AA4C458B}" srcOrd="0" destOrd="0" presId="urn:microsoft.com/office/officeart/2005/8/layout/process1"/>
    <dgm:cxn modelId="{40A9B5E3-0034-0B46-B740-F8933BF7AA17}" srcId="{A7070EE4-A0A1-924F-B8D2-065945A9506E}" destId="{9B46CD15-0626-8F4B-A642-B30BF68E2777}" srcOrd="1" destOrd="0" parTransId="{F6A17523-B4A8-A340-9C16-7B685A22DB83}" sibTransId="{7CB3BD05-E73E-3441-869C-80883EF29B6F}"/>
    <dgm:cxn modelId="{D285A3E5-4983-1643-978D-12EBCE68DCC5}" type="presOf" srcId="{9B46CD15-0626-8F4B-A642-B30BF68E2777}" destId="{B6F9EC64-309A-7E40-BE1E-B5143B8F76E7}" srcOrd="0" destOrd="0" presId="urn:microsoft.com/office/officeart/2005/8/layout/process1"/>
    <dgm:cxn modelId="{06E6276F-F536-C14A-870E-5D3C65438507}" type="presParOf" srcId="{CE851DA0-4897-9342-8C5F-4F7474CA1575}" destId="{0CC9BD90-C398-4F4A-8505-A4ED776517AD}" srcOrd="0" destOrd="0" presId="urn:microsoft.com/office/officeart/2005/8/layout/process1"/>
    <dgm:cxn modelId="{479051A7-63C3-9D48-A403-6669283B8888}" type="presParOf" srcId="{CE851DA0-4897-9342-8C5F-4F7474CA1575}" destId="{CB877E17-B1D0-0749-94A8-56DEE4125299}" srcOrd="1" destOrd="0" presId="urn:microsoft.com/office/officeart/2005/8/layout/process1"/>
    <dgm:cxn modelId="{2CE8E4E9-946C-8341-9C96-F2BAE6951C6B}" type="presParOf" srcId="{CB877E17-B1D0-0749-94A8-56DEE4125299}" destId="{2F7162EB-99AB-FC46-AE29-91D3EF5AB886}" srcOrd="0" destOrd="0" presId="urn:microsoft.com/office/officeart/2005/8/layout/process1"/>
    <dgm:cxn modelId="{AE608D1B-5356-8145-B092-EEA4E3647FFC}" type="presParOf" srcId="{CE851DA0-4897-9342-8C5F-4F7474CA1575}" destId="{B6F9EC64-309A-7E40-BE1E-B5143B8F76E7}" srcOrd="2" destOrd="0" presId="urn:microsoft.com/office/officeart/2005/8/layout/process1"/>
    <dgm:cxn modelId="{DE1123C6-B546-9C41-BD3D-7103F7160E12}" type="presParOf" srcId="{CE851DA0-4897-9342-8C5F-4F7474CA1575}" destId="{56F2771B-2D91-CC4A-8D86-B287DF7D024C}" srcOrd="3" destOrd="0" presId="urn:microsoft.com/office/officeart/2005/8/layout/process1"/>
    <dgm:cxn modelId="{CFD9C94B-5C58-E345-A4CB-1B0278495495}" type="presParOf" srcId="{56F2771B-2D91-CC4A-8D86-B287DF7D024C}" destId="{BD0F6D23-0E7D-3147-9564-F189425FD77C}" srcOrd="0" destOrd="0" presId="urn:microsoft.com/office/officeart/2005/8/layout/process1"/>
    <dgm:cxn modelId="{448E68B4-4052-6D46-842C-8C1049CF1D70}" type="presParOf" srcId="{CE851DA0-4897-9342-8C5F-4F7474CA1575}" destId="{CE75E1E8-295A-7D4B-8EFB-889BA9BE0C76}" srcOrd="4" destOrd="0" presId="urn:microsoft.com/office/officeart/2005/8/layout/process1"/>
    <dgm:cxn modelId="{A4CD3AE0-6187-D14C-927C-09E927F81FA3}" type="presParOf" srcId="{CE851DA0-4897-9342-8C5F-4F7474CA1575}" destId="{70900AAB-F666-5148-AE7A-6ED6FE95CA7B}" srcOrd="5" destOrd="0" presId="urn:microsoft.com/office/officeart/2005/8/layout/process1"/>
    <dgm:cxn modelId="{634A9F9B-509A-E349-8E3F-CD27594E5FBB}" type="presParOf" srcId="{70900AAB-F666-5148-AE7A-6ED6FE95CA7B}" destId="{E257189C-9FB2-C246-B1E3-4E88DC958C64}" srcOrd="0" destOrd="0" presId="urn:microsoft.com/office/officeart/2005/8/layout/process1"/>
    <dgm:cxn modelId="{4F9E6E18-D307-4A49-8464-8146553F6EB2}" type="presParOf" srcId="{CE851DA0-4897-9342-8C5F-4F7474CA1575}" destId="{64C77C1B-0A65-6A4B-ACD1-BA21AA4C458B}" srcOrd="6" destOrd="0" presId="urn:microsoft.com/office/officeart/2005/8/layout/process1"/>
    <dgm:cxn modelId="{FEE2F165-28E7-4745-B9E6-E404371E03A9}" type="presParOf" srcId="{CE851DA0-4897-9342-8C5F-4F7474CA1575}" destId="{195C0096-0047-0944-8546-741B041DC8FC}" srcOrd="7" destOrd="0" presId="urn:microsoft.com/office/officeart/2005/8/layout/process1"/>
    <dgm:cxn modelId="{652F400A-84E7-9C4D-816D-1E3ADD9036C8}" type="presParOf" srcId="{195C0096-0047-0944-8546-741B041DC8FC}" destId="{F5A754B1-344B-D144-8FB0-A3AE7E0FFD8D}" srcOrd="0" destOrd="0" presId="urn:microsoft.com/office/officeart/2005/8/layout/process1"/>
    <dgm:cxn modelId="{967595E6-021C-D549-8A4C-C959AF7E4E9C}" type="presParOf" srcId="{CE851DA0-4897-9342-8C5F-4F7474CA1575}" destId="{D1FDEAC4-AA6D-2243-904C-E5CEB1001CB2}" srcOrd="8" destOrd="0" presId="urn:microsoft.com/office/officeart/2005/8/layout/process1"/>
    <dgm:cxn modelId="{FA7AEA34-1AF3-6644-8855-536BE209105F}" type="presParOf" srcId="{CE851DA0-4897-9342-8C5F-4F7474CA1575}" destId="{F03511F5-6A53-A84E-A830-BE8EE989D1A3}" srcOrd="9" destOrd="0" presId="urn:microsoft.com/office/officeart/2005/8/layout/process1"/>
    <dgm:cxn modelId="{D33837BE-2ABA-5A47-B6B2-537D6B122092}" type="presParOf" srcId="{F03511F5-6A53-A84E-A830-BE8EE989D1A3}" destId="{F6609F9D-BAF4-7141-914D-ED811358D62C}" srcOrd="0" destOrd="0" presId="urn:microsoft.com/office/officeart/2005/8/layout/process1"/>
    <dgm:cxn modelId="{C446BABA-6C5D-4540-B245-2AF92C568C57}" type="presParOf" srcId="{CE851DA0-4897-9342-8C5F-4F7474CA1575}" destId="{016B21BC-77BC-3041-9915-A19C736304F8}"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BD90-C398-4F4A-8505-A4ED776517AD}">
      <dsp:nvSpPr>
        <dsp:cNvPr id="0" name=""/>
        <dsp:cNvSpPr/>
      </dsp:nvSpPr>
      <dsp:spPr>
        <a:xfrm>
          <a:off x="21613" y="3738796"/>
          <a:ext cx="2589789" cy="282879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a:solidFill>
                <a:schemeClr val="bg2">
                  <a:lumMod val="10000"/>
                </a:schemeClr>
              </a:solidFill>
            </a:rPr>
            <a:t>First Marking- Lecturers</a:t>
          </a:r>
          <a:endParaRPr lang="en-GB" sz="3600" kern="1200">
            <a:solidFill>
              <a:schemeClr val="bg2">
                <a:lumMod val="10000"/>
              </a:schemeClr>
            </a:solidFill>
          </a:endParaRPr>
        </a:p>
      </dsp:txBody>
      <dsp:txXfrm>
        <a:off x="97465" y="3814648"/>
        <a:ext cx="2438085" cy="2677087"/>
      </dsp:txXfrm>
    </dsp:sp>
    <dsp:sp modelId="{CB877E17-B1D0-0749-94A8-56DEE4125299}">
      <dsp:nvSpPr>
        <dsp:cNvPr id="0" name=""/>
        <dsp:cNvSpPr/>
      </dsp:nvSpPr>
      <dsp:spPr>
        <a:xfrm>
          <a:off x="2870382" y="4832058"/>
          <a:ext cx="549035" cy="64226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solidFill>
              <a:schemeClr val="bg2">
                <a:lumMod val="10000"/>
              </a:schemeClr>
            </a:solidFill>
          </a:endParaRPr>
        </a:p>
      </dsp:txBody>
      <dsp:txXfrm>
        <a:off x="2870382" y="4960511"/>
        <a:ext cx="384325" cy="385361"/>
      </dsp:txXfrm>
    </dsp:sp>
    <dsp:sp modelId="{B6F9EC64-309A-7E40-BE1E-B5143B8F76E7}">
      <dsp:nvSpPr>
        <dsp:cNvPr id="0" name=""/>
        <dsp:cNvSpPr/>
      </dsp:nvSpPr>
      <dsp:spPr>
        <a:xfrm>
          <a:off x="3647319" y="3738796"/>
          <a:ext cx="2589789" cy="282879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a:solidFill>
                <a:schemeClr val="bg2">
                  <a:lumMod val="10000"/>
                </a:schemeClr>
              </a:solidFill>
            </a:rPr>
            <a:t>Internal Moderation </a:t>
          </a:r>
          <a:r>
            <a:rPr lang="en-US" sz="2800" b="0" i="0" kern="1200" baseline="0">
              <a:solidFill>
                <a:schemeClr val="bg2">
                  <a:lumMod val="10000"/>
                </a:schemeClr>
              </a:solidFill>
            </a:rPr>
            <a:t>Second Marking by Module Convenor</a:t>
          </a:r>
          <a:endParaRPr lang="en-GB" sz="2800" kern="1200">
            <a:solidFill>
              <a:schemeClr val="bg2">
                <a:lumMod val="10000"/>
              </a:schemeClr>
            </a:solidFill>
          </a:endParaRPr>
        </a:p>
      </dsp:txBody>
      <dsp:txXfrm>
        <a:off x="3723171" y="3814648"/>
        <a:ext cx="2438085" cy="2677087"/>
      </dsp:txXfrm>
    </dsp:sp>
    <dsp:sp modelId="{56F2771B-2D91-CC4A-8D86-B287DF7D024C}">
      <dsp:nvSpPr>
        <dsp:cNvPr id="0" name=""/>
        <dsp:cNvSpPr/>
      </dsp:nvSpPr>
      <dsp:spPr>
        <a:xfrm>
          <a:off x="6496087" y="4832058"/>
          <a:ext cx="549035" cy="64226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solidFill>
              <a:schemeClr val="bg2">
                <a:lumMod val="10000"/>
              </a:schemeClr>
            </a:solidFill>
          </a:endParaRPr>
        </a:p>
      </dsp:txBody>
      <dsp:txXfrm>
        <a:off x="6496087" y="4960511"/>
        <a:ext cx="384325" cy="385361"/>
      </dsp:txXfrm>
    </dsp:sp>
    <dsp:sp modelId="{CE75E1E8-295A-7D4B-8EFB-889BA9BE0C76}">
      <dsp:nvSpPr>
        <dsp:cNvPr id="0" name=""/>
        <dsp:cNvSpPr/>
      </dsp:nvSpPr>
      <dsp:spPr>
        <a:xfrm>
          <a:off x="7273024" y="3738796"/>
          <a:ext cx="2589789" cy="282879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solidFill>
                <a:schemeClr val="bg2">
                  <a:lumMod val="10000"/>
                </a:schemeClr>
              </a:solidFill>
            </a:rPr>
            <a:t>Provisional marks</a:t>
          </a:r>
          <a:endParaRPr lang="en-GB" sz="3100" kern="1200">
            <a:solidFill>
              <a:schemeClr val="bg2">
                <a:lumMod val="10000"/>
              </a:schemeClr>
            </a:solidFill>
          </a:endParaRPr>
        </a:p>
      </dsp:txBody>
      <dsp:txXfrm>
        <a:off x="7348876" y="3814648"/>
        <a:ext cx="2438085" cy="2677087"/>
      </dsp:txXfrm>
    </dsp:sp>
    <dsp:sp modelId="{70900AAB-F666-5148-AE7A-6ED6FE95CA7B}">
      <dsp:nvSpPr>
        <dsp:cNvPr id="0" name=""/>
        <dsp:cNvSpPr/>
      </dsp:nvSpPr>
      <dsp:spPr>
        <a:xfrm>
          <a:off x="10121793" y="4832058"/>
          <a:ext cx="549035" cy="64226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solidFill>
              <a:schemeClr val="bg2">
                <a:lumMod val="10000"/>
              </a:schemeClr>
            </a:solidFill>
          </a:endParaRPr>
        </a:p>
      </dsp:txBody>
      <dsp:txXfrm>
        <a:off x="10121793" y="4960511"/>
        <a:ext cx="384325" cy="385361"/>
      </dsp:txXfrm>
    </dsp:sp>
    <dsp:sp modelId="{64C77C1B-0A65-6A4B-ACD1-BA21AA4C458B}">
      <dsp:nvSpPr>
        <dsp:cNvPr id="0" name=""/>
        <dsp:cNvSpPr/>
      </dsp:nvSpPr>
      <dsp:spPr>
        <a:xfrm>
          <a:off x="10898730" y="3578191"/>
          <a:ext cx="3113911" cy="315000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solidFill>
                <a:schemeClr val="bg2">
                  <a:lumMod val="10000"/>
                </a:schemeClr>
              </a:solidFill>
            </a:rPr>
            <a:t>External Moderation </a:t>
          </a:r>
          <a:r>
            <a:rPr lang="en-US" sz="3100" b="0" i="0" kern="1200" baseline="0">
              <a:solidFill>
                <a:srgbClr val="8B0907"/>
              </a:solidFill>
            </a:rPr>
            <a:t>External Examiner</a:t>
          </a:r>
          <a:endParaRPr lang="en-GB" sz="3100" kern="1200">
            <a:solidFill>
              <a:srgbClr val="8B0907"/>
            </a:solidFill>
          </a:endParaRPr>
        </a:p>
      </dsp:txBody>
      <dsp:txXfrm>
        <a:off x="10989933" y="3669394"/>
        <a:ext cx="2931505" cy="2967595"/>
      </dsp:txXfrm>
    </dsp:sp>
    <dsp:sp modelId="{195C0096-0047-0944-8546-741B041DC8FC}">
      <dsp:nvSpPr>
        <dsp:cNvPr id="0" name=""/>
        <dsp:cNvSpPr/>
      </dsp:nvSpPr>
      <dsp:spPr>
        <a:xfrm rot="19855948">
          <a:off x="14828840" y="7433061"/>
          <a:ext cx="2133826" cy="62000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endParaRPr lang="en-GB" sz="2500" kern="1200">
            <a:solidFill>
              <a:schemeClr val="bg2">
                <a:lumMod val="10000"/>
              </a:schemeClr>
            </a:solidFill>
          </a:endParaRPr>
        </a:p>
      </dsp:txBody>
      <dsp:txXfrm rot="10800000">
        <a:off x="14840554" y="7602246"/>
        <a:ext cx="1947824" cy="372004"/>
      </dsp:txXfrm>
    </dsp:sp>
    <dsp:sp modelId="{D1FDEAC4-AA6D-2243-904C-E5CEB1001CB2}">
      <dsp:nvSpPr>
        <dsp:cNvPr id="0" name=""/>
        <dsp:cNvSpPr/>
      </dsp:nvSpPr>
      <dsp:spPr>
        <a:xfrm>
          <a:off x="10955084" y="7116657"/>
          <a:ext cx="2589789" cy="282879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solidFill>
                <a:schemeClr val="bg2">
                  <a:lumMod val="10000"/>
                </a:schemeClr>
              </a:solidFill>
            </a:rPr>
            <a:t>Late submission penalty (</a:t>
          </a:r>
          <a:r>
            <a:rPr lang="en-GB" sz="3100" b="1" kern="1200">
              <a:solidFill>
                <a:schemeClr val="bg2">
                  <a:lumMod val="10000"/>
                </a:schemeClr>
              </a:solidFill>
            </a:rPr>
            <a:t>Admins</a:t>
          </a:r>
          <a:r>
            <a:rPr lang="en-GB" sz="3100" kern="1200">
              <a:solidFill>
                <a:schemeClr val="bg2">
                  <a:lumMod val="10000"/>
                </a:schemeClr>
              </a:solidFill>
            </a:rPr>
            <a:t>)</a:t>
          </a:r>
        </a:p>
      </dsp:txBody>
      <dsp:txXfrm>
        <a:off x="11030936" y="7192509"/>
        <a:ext cx="2438085" cy="2677087"/>
      </dsp:txXfrm>
    </dsp:sp>
    <dsp:sp modelId="{F03511F5-6A53-A84E-A830-BE8EE989D1A3}">
      <dsp:nvSpPr>
        <dsp:cNvPr id="0" name=""/>
        <dsp:cNvSpPr/>
      </dsp:nvSpPr>
      <dsp:spPr>
        <a:xfrm>
          <a:off x="14718387" y="4890379"/>
          <a:ext cx="2540093" cy="64226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endParaRPr lang="en-GB" sz="2500" kern="1200">
            <a:solidFill>
              <a:schemeClr val="bg2">
                <a:lumMod val="10000"/>
              </a:schemeClr>
            </a:solidFill>
          </a:endParaRPr>
        </a:p>
      </dsp:txBody>
      <dsp:txXfrm>
        <a:off x="14718387" y="5018832"/>
        <a:ext cx="2347413" cy="385361"/>
      </dsp:txXfrm>
    </dsp:sp>
    <dsp:sp modelId="{016B21BC-77BC-3041-9915-A19C736304F8}">
      <dsp:nvSpPr>
        <dsp:cNvPr id="0" name=""/>
        <dsp:cNvSpPr/>
      </dsp:nvSpPr>
      <dsp:spPr>
        <a:xfrm>
          <a:off x="17997219" y="3606635"/>
          <a:ext cx="3847961" cy="373689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i="0" kern="1200" baseline="0">
              <a:solidFill>
                <a:schemeClr val="bg2">
                  <a:lumMod val="10000"/>
                </a:schemeClr>
              </a:solidFill>
            </a:rPr>
            <a:t>2 Exam boards</a:t>
          </a:r>
        </a:p>
        <a:p>
          <a:pPr marL="0" lvl="0" indent="0" algn="ctr" defTabSz="1600200">
            <a:lnSpc>
              <a:spcPct val="90000"/>
            </a:lnSpc>
            <a:spcBef>
              <a:spcPct val="0"/>
            </a:spcBef>
            <a:spcAft>
              <a:spcPct val="35000"/>
            </a:spcAft>
            <a:buNone/>
          </a:pPr>
          <a:r>
            <a:rPr lang="en-US" sz="3600" b="1" i="0" kern="1200" baseline="0">
              <a:solidFill>
                <a:schemeClr val="bg2">
                  <a:lumMod val="10000"/>
                </a:schemeClr>
              </a:solidFill>
            </a:rPr>
            <a:t> </a:t>
          </a:r>
          <a:r>
            <a:rPr lang="en-US" sz="3600" b="0" i="0" kern="1200" baseline="0">
              <a:solidFill>
                <a:schemeClr val="bg2">
                  <a:lumMod val="10000"/>
                </a:schemeClr>
              </a:solidFill>
            </a:rPr>
            <a:t>End of July </a:t>
          </a:r>
        </a:p>
        <a:p>
          <a:pPr marL="0" lvl="0" indent="0" algn="ctr" defTabSz="1600200">
            <a:lnSpc>
              <a:spcPct val="90000"/>
            </a:lnSpc>
            <a:spcBef>
              <a:spcPct val="0"/>
            </a:spcBef>
            <a:spcAft>
              <a:spcPct val="35000"/>
            </a:spcAft>
            <a:buNone/>
          </a:pPr>
          <a:r>
            <a:rPr lang="en-US" sz="3600" b="0" i="0" kern="1200" baseline="0">
              <a:solidFill>
                <a:schemeClr val="bg2">
                  <a:lumMod val="10000"/>
                </a:schemeClr>
              </a:solidFill>
            </a:rPr>
            <a:t>   Beginning of September</a:t>
          </a:r>
          <a:endParaRPr lang="en-GB" sz="3600" b="0" kern="1200">
            <a:solidFill>
              <a:schemeClr val="bg2">
                <a:lumMod val="10000"/>
              </a:schemeClr>
            </a:solidFill>
          </a:endParaRPr>
        </a:p>
      </dsp:txBody>
      <dsp:txXfrm>
        <a:off x="18106669" y="3716085"/>
        <a:ext cx="3629061" cy="3517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8T13:12:03.855"/>
    </inkml:context>
    <inkml:brush xml:id="br0">
      <inkml:brushProperty name="width" value="0.1" units="cm"/>
      <inkml:brushProperty name="height" value="0.1" units="cm"/>
      <inkml:brushProperty name="color" value="#E71224"/>
    </inkml:brush>
  </inkml:definitions>
  <inkml:trace contextRef="#ctx0" brushRef="#br0">11150 6446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8T13:12:03.856"/>
    </inkml:context>
    <inkml:brush xml:id="br0">
      <inkml:brushProperty name="width" value="0.1" units="cm"/>
      <inkml:brushProperty name="height" value="0.1" units="cm"/>
      <inkml:brushProperty name="color" value="#E71224"/>
    </inkml:brush>
  </inkml:definitions>
  <inkml:trace contextRef="#ctx0" brushRef="#br0">9307 6311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8T13:12:03.857"/>
    </inkml:context>
    <inkml:brush xml:id="br0">
      <inkml:brushProperty name="width" value="0.1" units="cm"/>
      <inkml:brushProperty name="height" value="0.1" units="cm"/>
      <inkml:brushProperty name="color" value="#E71224"/>
    </inkml:brush>
  </inkml:definitions>
  <inkml:trace contextRef="#ctx0" brushRef="#br0">9307 6311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85646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2C71E-91AF-B9C9-CAF8-AF237D2AD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EF258-5399-4ACA-4893-D0DD82C30FE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827C97-00B1-2077-95D3-30CFB78E114E}"/>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10270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884C-1939-895D-7FFA-FD43CCBCD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73283-B488-0CF7-97C5-2A0BF7374D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82CE6FD-3262-3E27-29CF-92E2657C1757}"/>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403765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405494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144159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19102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24799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92826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43339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180929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50735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0897-DA87-D328-A00D-7C395BF78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CE005-4D67-85E7-A7D8-491ACFF7DB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6B72F9-4FBB-4412-0500-C843FA17F22E}"/>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76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62D6-3284-FF75-C001-07248A468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05ACD-0BA9-F22B-9C33-90C5BA931F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7E80335-FC4B-95B0-D192-0EAC8314DFCB}"/>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04288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D5D23-CF87-6BB5-26FC-20B9936D3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EFD03-CB75-BE00-9204-57898943AAF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3349F1-1C9F-8615-2E71-4729342EA721}"/>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76922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06F9-43AC-167A-12B8-A159EB069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E31A0-0110-9EA9-5151-BCF6BE17054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304C58-3663-E3DD-C56F-1187F5D62716}"/>
              </a:ext>
            </a:extLst>
          </p:cNvPr>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04065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90800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r>
              <a:rPr lang="en-GB"/>
              <a:t>Click icon to add picture</a:t>
            </a:r>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r>
              <a:rPr lang="en-GB"/>
              <a:t>Click icon to add picture</a:t>
            </a:r>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r>
              <a:rPr lang="en-GB"/>
              <a:t>Click icon to add picture</a:t>
            </a:r>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r>
              <a:rPr lang="en-GB"/>
              <a:t>Click icon to add picture</a:t>
            </a:r>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r>
              <a:rPr lang="en-GB"/>
              <a:t>Click icon to add picture</a:t>
            </a:r>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r>
              <a:rPr lang="en-GB"/>
              <a:t>Click icon to add picture</a:t>
            </a:r>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txStyles>
    <p:title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cambridgemuslimcollege.wisenet.c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ambridgemuslimcollege.sharepoint.com/sites/Studentportal"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mailto:Admin@cambridgemuslimcollege.ac.uk" TargetMode="Externa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hyperlink" Target="mailto:it@thehbpgroup.co.uk" TargetMode="External"/><Relationship Id="rId4" Type="http://schemas.openxmlformats.org/officeDocument/2006/relationships/hyperlink" Target="mailto:studentservices@cambridgemuslimcollege.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30.png"/><Relationship Id="rId4" Type="http://schemas.openxmlformats.org/officeDocument/2006/relationships/customXml" Target="../ink/ink1.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tudentservices@cambridgemuslimcollege.ac.uk" TargetMode="Externa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Admin@cambridgemuslimcollege.ac.uk" TargetMode="External"/><Relationship Id="rId2" Type="http://schemas.openxmlformats.org/officeDocument/2006/relationships/hyperlink" Target="mailto:studentservices@cambridgemuslimcollege.ac.uk" TargetMode="Externa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1BC7-576A-BDC9-0F57-4753F3B6441E}"/>
            </a:ext>
          </a:extLst>
        </p:cNvPr>
        <p:cNvGrpSpPr/>
        <p:nvPr/>
      </p:nvGrpSpPr>
      <p:grpSpPr>
        <a:xfrm>
          <a:off x="0" y="0"/>
          <a:ext cx="0" cy="0"/>
          <a:chOff x="0" y="0"/>
          <a:chExt cx="0" cy="0"/>
        </a:xfrm>
      </p:grpSpPr>
      <p:sp>
        <p:nvSpPr>
          <p:cNvPr id="151" name="Rectangle">
            <a:extLst>
              <a:ext uri="{FF2B5EF4-FFF2-40B4-BE49-F238E27FC236}">
                <a16:creationId xmlns:a16="http://schemas.microsoft.com/office/drawing/2014/main" id="{77F5D6B3-EF4A-7761-E812-B3111D922F93}"/>
              </a:ext>
            </a:extLst>
          </p:cNvPr>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153" name="The Title…">
            <a:extLst>
              <a:ext uri="{FF2B5EF4-FFF2-40B4-BE49-F238E27FC236}">
                <a16:creationId xmlns:a16="http://schemas.microsoft.com/office/drawing/2014/main" id="{8695A5B1-621A-C92E-8DF8-60351846CFC6}"/>
              </a:ext>
            </a:extLst>
          </p:cNvPr>
          <p:cNvSpPr txBox="1">
            <a:spLocks noGrp="1"/>
          </p:cNvSpPr>
          <p:nvPr>
            <p:ph type="ctrTitle"/>
          </p:nvPr>
        </p:nvSpPr>
        <p:spPr>
          <a:xfrm>
            <a:off x="6138037" y="3044052"/>
            <a:ext cx="18026380" cy="4029374"/>
          </a:xfrm>
          <a:prstGeom prst="rect">
            <a:avLst/>
          </a:prstGeom>
        </p:spPr>
        <p:txBody>
          <a:bodyPr>
            <a:noAutofit/>
          </a:bodyPr>
          <a:lstStyle/>
          <a:p>
            <a:pPr algn="r">
              <a:lnSpc>
                <a:spcPct val="100000"/>
              </a:lnSpc>
              <a:defRPr b="0">
                <a:solidFill>
                  <a:srgbClr val="FFFFFF"/>
                </a:solidFill>
                <a:latin typeface="Montserrat Bold"/>
                <a:ea typeface="Montserrat Bold"/>
                <a:cs typeface="Montserrat Bold"/>
                <a:sym typeface="Montserrat Bold"/>
              </a:defRPr>
            </a:pPr>
            <a:br>
              <a:rPr lang="en-GB" sz="8800" dirty="0">
                <a:latin typeface="Calibri"/>
                <a:cs typeface="Calibri"/>
              </a:rPr>
            </a:br>
            <a:r>
              <a:rPr lang="en-GB" sz="8800" dirty="0">
                <a:latin typeface="Calibri"/>
                <a:cs typeface="Calibri"/>
              </a:rPr>
              <a:t>Academic Programmes</a:t>
            </a:r>
            <a:endParaRPr lang="en-US" sz="8800" dirty="0"/>
          </a:p>
        </p:txBody>
      </p:sp>
      <p:sp>
        <p:nvSpPr>
          <p:cNvPr id="154" name="The Subtitle of the Presentation">
            <a:extLst>
              <a:ext uri="{FF2B5EF4-FFF2-40B4-BE49-F238E27FC236}">
                <a16:creationId xmlns:a16="http://schemas.microsoft.com/office/drawing/2014/main" id="{94AE3D2F-7038-E24B-446B-4EEF53B585DF}"/>
              </a:ext>
            </a:extLst>
          </p:cNvPr>
          <p:cNvSpPr txBox="1">
            <a:spLocks noGrp="1"/>
          </p:cNvSpPr>
          <p:nvPr>
            <p:ph type="subTitle" sz="quarter" idx="1"/>
          </p:nvPr>
        </p:nvSpPr>
        <p:spPr>
          <a:xfrm>
            <a:off x="1971363" y="7112775"/>
            <a:ext cx="22193054" cy="1706587"/>
          </a:xfrm>
          <a:prstGeom prst="rect">
            <a:avLst/>
          </a:prstGeom>
        </p:spPr>
        <p:txBody>
          <a:bodyPr lIns="50800" tIns="50800" rIns="50800" bIns="50800" anchor="t">
            <a:normAutofit/>
          </a:bodyPr>
          <a:lstStyle>
            <a:lvl1pPr algn="r">
              <a:defRPr b="0">
                <a:solidFill>
                  <a:srgbClr val="FFFFFF"/>
                </a:solidFill>
                <a:latin typeface="Montserrat Medium"/>
                <a:ea typeface="Montserrat Medium"/>
                <a:cs typeface="Montserrat Medium"/>
                <a:sym typeface="Montserrat Medium"/>
              </a:defRPr>
            </a:lvl1pPr>
          </a:lstStyle>
          <a:p>
            <a:r>
              <a:rPr lang="en-GB" sz="6000" b="1" dirty="0">
                <a:latin typeface="Calibri" panose="020F0502020204030204" pitchFamily="34" charset="0"/>
                <a:cs typeface="Calibri" panose="020F0502020204030204" pitchFamily="34" charset="0"/>
              </a:rPr>
              <a:t>Academic Framework</a:t>
            </a:r>
          </a:p>
        </p:txBody>
      </p:sp>
      <p:pic>
        <p:nvPicPr>
          <p:cNvPr id="155" name="image18.png" descr="image18.png">
            <a:extLst>
              <a:ext uri="{FF2B5EF4-FFF2-40B4-BE49-F238E27FC236}">
                <a16:creationId xmlns:a16="http://schemas.microsoft.com/office/drawing/2014/main" id="{FD5AE772-3AD3-959E-344D-04632A395D2E}"/>
              </a:ext>
            </a:extLst>
          </p:cNvPr>
          <p:cNvPicPr>
            <a:picLocks noChangeAspect="1"/>
          </p:cNvPicPr>
          <p:nvPr/>
        </p:nvPicPr>
        <p:blipFill>
          <a:blip r:embed="rId2"/>
          <a:stretch>
            <a:fillRect/>
          </a:stretch>
        </p:blipFill>
        <p:spPr>
          <a:xfrm>
            <a:off x="17822329" y="120315"/>
            <a:ext cx="6561671" cy="3010651"/>
          </a:xfrm>
          <a:prstGeom prst="rect">
            <a:avLst/>
          </a:prstGeom>
          <a:ln w="12700">
            <a:miter lim="400000"/>
          </a:ln>
        </p:spPr>
      </p:pic>
      <p:sp>
        <p:nvSpPr>
          <p:cNvPr id="156" name="XX Month 2022">
            <a:extLst>
              <a:ext uri="{FF2B5EF4-FFF2-40B4-BE49-F238E27FC236}">
                <a16:creationId xmlns:a16="http://schemas.microsoft.com/office/drawing/2014/main" id="{BC97F2AF-896A-32F0-AADF-8BDBB905D9C8}"/>
              </a:ext>
            </a:extLst>
          </p:cNvPr>
          <p:cNvSpPr txBox="1"/>
          <p:nvPr/>
        </p:nvSpPr>
        <p:spPr>
          <a:xfrm>
            <a:off x="426367" y="12282498"/>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rPr>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September </a:t>
            </a:r>
            <a:r>
              <a:rPr>
                <a:latin typeface="Calibri" panose="020F0502020204030204" pitchFamily="34" charset="0"/>
                <a:cs typeface="Calibri" panose="020F0502020204030204" pitchFamily="34" charset="0"/>
              </a:rPr>
              <a:t>202</a:t>
            </a:r>
            <a:r>
              <a:rPr lang="en-GB">
                <a:latin typeface="Calibri" panose="020F0502020204030204" pitchFamily="34" charset="0"/>
                <a:cs typeface="Calibri" panose="020F0502020204030204" pitchFamily="34" charset="0"/>
              </a:rPr>
              <a:t>5</a:t>
            </a:r>
            <a:endParaRPr>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DB3E31A-8A14-2F22-8FC8-E4E7AAE89C10}"/>
              </a:ext>
            </a:extLst>
          </p:cNvPr>
          <p:cNvSpPr txBox="1"/>
          <p:nvPr/>
        </p:nvSpPr>
        <p:spPr>
          <a:xfrm>
            <a:off x="7458267" y="8738517"/>
            <a:ext cx="1670615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4800" b="1" dirty="0">
                <a:solidFill>
                  <a:srgbClr val="FFFFFF"/>
                </a:solidFill>
                <a:latin typeface="Calibri" panose="020F0502020204030204" pitchFamily="34" charset="0"/>
                <a:cs typeface="Calibri" panose="020F0502020204030204" pitchFamily="34" charset="0"/>
                <a:sym typeface="Montserrat Medium"/>
              </a:rPr>
              <a:t>Quality Assurance and Academic Programmes Manager</a:t>
            </a:r>
          </a:p>
          <a:p>
            <a:pPr algn="r"/>
            <a:r>
              <a:rPr lang="en-US" sz="4800" b="1" dirty="0">
                <a:solidFill>
                  <a:srgbClr val="FFFFFF"/>
                </a:solidFill>
                <a:latin typeface="Calibri" panose="020F0502020204030204" pitchFamily="34" charset="0"/>
                <a:cs typeface="Calibri" panose="020F0502020204030204" pitchFamily="34" charset="0"/>
                <a:sym typeface="Montserrat Medium"/>
              </a:rPr>
              <a:t>Dr Zainab </a:t>
            </a:r>
            <a:r>
              <a:rPr lang="en-US" sz="4800" b="1" dirty="0" err="1">
                <a:solidFill>
                  <a:srgbClr val="FFFFFF"/>
                </a:solidFill>
                <a:latin typeface="Calibri" panose="020F0502020204030204" pitchFamily="34" charset="0"/>
                <a:cs typeface="Calibri" panose="020F0502020204030204" pitchFamily="34" charset="0"/>
                <a:sym typeface="Montserrat Medium"/>
              </a:rPr>
              <a:t>Alkhatib</a:t>
            </a:r>
            <a:endParaRPr lang="en-US" sz="4800" b="1" dirty="0">
              <a:solidFill>
                <a:srgbClr val="FFFFFF"/>
              </a:solidFill>
              <a:latin typeface="Calibri" panose="020F0502020204030204" pitchFamily="34" charset="0"/>
              <a:cs typeface="Calibri" panose="020F0502020204030204" pitchFamily="34" charset="0"/>
              <a:sym typeface="Montserrat Medium"/>
            </a:endParaRPr>
          </a:p>
        </p:txBody>
      </p:sp>
    </p:spTree>
    <p:extLst>
      <p:ext uri="{BB962C8B-B14F-4D97-AF65-F5344CB8AC3E}">
        <p14:creationId xmlns:p14="http://schemas.microsoft.com/office/powerpoint/2010/main" val="28922560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0853-3DF2-5990-35E7-326A79881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A133F-8C1F-EC3E-F2C6-66034FCD60E8}"/>
              </a:ext>
            </a:extLst>
          </p:cNvPr>
          <p:cNvSpPr>
            <a:spLocks noGrp="1"/>
          </p:cNvSpPr>
          <p:nvPr>
            <p:ph type="title"/>
          </p:nvPr>
        </p:nvSpPr>
        <p:spPr/>
        <p:txBody>
          <a:bodyPr>
            <a:normAutofit/>
          </a:bodyPr>
          <a:lstStyle/>
          <a:p>
            <a:r>
              <a:rPr lang="en-US" sz="8800" spc="0" dirty="0">
                <a:solidFill>
                  <a:srgbClr val="8B0907"/>
                </a:solidFill>
              </a:rPr>
              <a:t>Extenuating Circumstances</a:t>
            </a:r>
            <a:endParaRPr lang="en-US" dirty="0">
              <a:solidFill>
                <a:srgbClr val="8B0907"/>
              </a:solidFill>
            </a:endParaRPr>
          </a:p>
        </p:txBody>
      </p:sp>
      <p:sp>
        <p:nvSpPr>
          <p:cNvPr id="3" name="Text Placeholder 2">
            <a:extLst>
              <a:ext uri="{FF2B5EF4-FFF2-40B4-BE49-F238E27FC236}">
                <a16:creationId xmlns:a16="http://schemas.microsoft.com/office/drawing/2014/main" id="{1920C31D-DCA3-DD55-A2E8-586E0F85D9ED}"/>
              </a:ext>
            </a:extLst>
          </p:cNvPr>
          <p:cNvSpPr>
            <a:spLocks noGrp="1"/>
          </p:cNvSpPr>
          <p:nvPr>
            <p:ph type="body" idx="1"/>
          </p:nvPr>
        </p:nvSpPr>
        <p:spPr>
          <a:xfrm>
            <a:off x="1206499" y="4248504"/>
            <a:ext cx="19686155" cy="8256012"/>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image18.png" descr="image18.png">
            <a:extLst>
              <a:ext uri="{FF2B5EF4-FFF2-40B4-BE49-F238E27FC236}">
                <a16:creationId xmlns:a16="http://schemas.microsoft.com/office/drawing/2014/main" id="{C2C66186-F453-A063-EE13-8C4C8A31B3F4}"/>
              </a:ext>
            </a:extLst>
          </p:cNvPr>
          <p:cNvPicPr>
            <a:picLocks noChangeAspect="1"/>
          </p:cNvPicPr>
          <p:nvPr/>
        </p:nvPicPr>
        <p:blipFill>
          <a:blip r:embed="rId2"/>
          <a:stretch>
            <a:fillRect/>
          </a:stretch>
        </p:blipFill>
        <p:spPr>
          <a:xfrm>
            <a:off x="19457055" y="0"/>
            <a:ext cx="4926945" cy="2260600"/>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88E5E001-3376-E9C9-4159-1B0A520B6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880" y="8894618"/>
            <a:ext cx="2855119" cy="4821382"/>
          </a:xfrm>
          <a:prstGeom prst="rect">
            <a:avLst/>
          </a:prstGeom>
        </p:spPr>
      </p:pic>
      <p:pic>
        <p:nvPicPr>
          <p:cNvPr id="10" name="Picture 9" descr="A close-up of a paper&#10;&#10;AI-generated content may be incorrect.">
            <a:extLst>
              <a:ext uri="{FF2B5EF4-FFF2-40B4-BE49-F238E27FC236}">
                <a16:creationId xmlns:a16="http://schemas.microsoft.com/office/drawing/2014/main" id="{0325E854-A8A4-8E2E-C00A-0D176CE4E326}"/>
              </a:ext>
            </a:extLst>
          </p:cNvPr>
          <p:cNvPicPr>
            <a:picLocks noChangeAspect="1"/>
          </p:cNvPicPr>
          <p:nvPr/>
        </p:nvPicPr>
        <p:blipFill>
          <a:blip r:embed="rId4">
            <a:extLst>
              <a:ext uri="{28A0092B-C50C-407E-A947-70E740481C1C}">
                <a14:useLocalDpi xmlns:a14="http://schemas.microsoft.com/office/drawing/2010/main" val="0"/>
              </a:ext>
            </a:extLst>
          </a:blip>
          <a:srcRect b="70035"/>
          <a:stretch>
            <a:fillRect/>
          </a:stretch>
        </p:blipFill>
        <p:spPr>
          <a:xfrm>
            <a:off x="957695" y="3013889"/>
            <a:ext cx="17831749" cy="2207040"/>
          </a:xfrm>
          <a:prstGeom prst="rect">
            <a:avLst/>
          </a:prstGeom>
        </p:spPr>
      </p:pic>
      <p:pic>
        <p:nvPicPr>
          <p:cNvPr id="12" name="Picture 11" descr="A close-up of a white page&#10;&#10;AI-generated content may be incorrect.">
            <a:extLst>
              <a:ext uri="{FF2B5EF4-FFF2-40B4-BE49-F238E27FC236}">
                <a16:creationId xmlns:a16="http://schemas.microsoft.com/office/drawing/2014/main" id="{E60417D0-0AAB-030B-1EB6-93BFEA8670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84" y="6380804"/>
            <a:ext cx="18038227" cy="7243215"/>
          </a:xfrm>
          <a:prstGeom prst="rect">
            <a:avLst/>
          </a:prstGeom>
        </p:spPr>
      </p:pic>
      <p:pic>
        <p:nvPicPr>
          <p:cNvPr id="13" name="Picture 12" descr="A close-up of a paper&#10;&#10;AI-generated content may be incorrect.">
            <a:extLst>
              <a:ext uri="{FF2B5EF4-FFF2-40B4-BE49-F238E27FC236}">
                <a16:creationId xmlns:a16="http://schemas.microsoft.com/office/drawing/2014/main" id="{DCA066EB-694A-95EF-2F5C-00E9611147FA}"/>
              </a:ext>
            </a:extLst>
          </p:cNvPr>
          <p:cNvPicPr>
            <a:picLocks noChangeAspect="1"/>
          </p:cNvPicPr>
          <p:nvPr/>
        </p:nvPicPr>
        <p:blipFill>
          <a:blip r:embed="rId4">
            <a:extLst>
              <a:ext uri="{28A0092B-C50C-407E-A947-70E740481C1C}">
                <a14:useLocalDpi xmlns:a14="http://schemas.microsoft.com/office/drawing/2010/main" val="0"/>
              </a:ext>
            </a:extLst>
          </a:blip>
          <a:srcRect t="76513"/>
          <a:stretch>
            <a:fillRect/>
          </a:stretch>
        </p:blipFill>
        <p:spPr>
          <a:xfrm>
            <a:off x="957696" y="4650934"/>
            <a:ext cx="17477788" cy="1729870"/>
          </a:xfrm>
          <a:prstGeom prst="rect">
            <a:avLst/>
          </a:prstGeom>
        </p:spPr>
      </p:pic>
    </p:spTree>
    <p:extLst>
      <p:ext uri="{BB962C8B-B14F-4D97-AF65-F5344CB8AC3E}">
        <p14:creationId xmlns:p14="http://schemas.microsoft.com/office/powerpoint/2010/main" val="25538090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4D40C-C4D2-7745-1B6C-496C905511BD}"/>
            </a:ext>
          </a:extLst>
        </p:cNvPr>
        <p:cNvGrpSpPr/>
        <p:nvPr/>
      </p:nvGrpSpPr>
      <p:grpSpPr>
        <a:xfrm>
          <a:off x="0" y="0"/>
          <a:ext cx="0" cy="0"/>
          <a:chOff x="0" y="0"/>
          <a:chExt cx="0" cy="0"/>
        </a:xfrm>
      </p:grpSpPr>
      <p:pic>
        <p:nvPicPr>
          <p:cNvPr id="8" name="image18.png" descr="image18.png">
            <a:extLst>
              <a:ext uri="{FF2B5EF4-FFF2-40B4-BE49-F238E27FC236}">
                <a16:creationId xmlns:a16="http://schemas.microsoft.com/office/drawing/2014/main" id="{1793CD63-54CE-3505-0643-F591A04806AE}"/>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2" name="Dr Firstname Lastname">
            <a:extLst>
              <a:ext uri="{FF2B5EF4-FFF2-40B4-BE49-F238E27FC236}">
                <a16:creationId xmlns:a16="http://schemas.microsoft.com/office/drawing/2014/main" id="{A3BDABA5-005A-3B4F-4050-65508A75CB09}"/>
              </a:ext>
            </a:extLst>
          </p:cNvPr>
          <p:cNvSpPr txBox="1">
            <a:spLocks noGrp="1"/>
          </p:cNvSpPr>
          <p:nvPr>
            <p:ph type="body" idx="21"/>
          </p:nvPr>
        </p:nvSpPr>
        <p:spPr>
          <a:xfrm>
            <a:off x="23545800" y="12809215"/>
            <a:ext cx="838200" cy="67818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550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pPr marL="0" marR="0" indent="0" algn="l" defTabSz="825500" rtl="0" eaLnBrk="1" latinLnBrk="0" hangingPunct="1">
              <a:lnSpc>
                <a:spcPct val="150000"/>
              </a:lnSpc>
              <a:spcBef>
                <a:spcPts val="0"/>
              </a:spcBef>
              <a:spcAft>
                <a:spcPts val="0"/>
              </a:spcAft>
              <a:buClrTx/>
              <a:buSzTx/>
              <a:buFontTx/>
              <a:buNone/>
              <a:tabLst/>
            </a:pPr>
            <a:r>
              <a:rPr lang="en-GB">
                <a:solidFill>
                  <a:srgbClr val="8B0907"/>
                </a:solidFill>
                <a:latin typeface="Calibri" panose="020F0502020204030204" pitchFamily="34" charset="0"/>
                <a:cs typeface="Calibri" panose="020F0502020204030204" pitchFamily="34" charset="0"/>
              </a:rPr>
              <a:t>ZK</a:t>
            </a:r>
            <a:endParaRPr>
              <a:solidFill>
                <a:srgbClr val="8B0907"/>
              </a:solidFill>
              <a:latin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DB849D38-A113-2A38-EA21-D7B31DBEEE8A}"/>
              </a:ext>
            </a:extLst>
          </p:cNvPr>
          <p:cNvSpPr>
            <a:spLocks noGrp="1"/>
          </p:cNvSpPr>
          <p:nvPr>
            <p:ph type="body" idx="1"/>
          </p:nvPr>
        </p:nvSpPr>
        <p:spPr>
          <a:xfrm>
            <a:off x="1421653" y="3283613"/>
            <a:ext cx="21971000" cy="9989916"/>
          </a:xfrm>
        </p:spPr>
        <p:txBody>
          <a:bodyPr lIns="50800" tIns="50800" rIns="50800" bIns="50800" anchor="t">
            <a:normAutofit/>
          </a:bodyPr>
          <a:lstStyle/>
          <a:p>
            <a:pPr marL="857250" lvl="1" indent="-857250">
              <a:buFont typeface="Arial" panose="020B0604020202020204" pitchFamily="34" charset="0"/>
              <a:buChar char="•"/>
            </a:pPr>
            <a:endParaRPr lang="en-HK" sz="6000" dirty="0">
              <a:latin typeface="Calibri"/>
              <a:ea typeface="Aptos" panose="020B0004020202020204" pitchFamily="34" charset="0"/>
            </a:endParaRPr>
          </a:p>
          <a:p>
            <a:pPr marL="857250" lvl="1" indent="-857250"/>
            <a:r>
              <a:rPr lang="en-HK" sz="6000" dirty="0">
                <a:latin typeface="Calibri"/>
                <a:ea typeface="Aptos" panose="020B0004020202020204" pitchFamily="34" charset="0"/>
              </a:rPr>
              <a:t>Student Feedback- Academic Matters: December, March &amp; June</a:t>
            </a:r>
          </a:p>
          <a:p>
            <a:pPr marL="857250" lvl="1" indent="-857250"/>
            <a:r>
              <a:rPr lang="en-HK" sz="6000" dirty="0">
                <a:latin typeface="Calibri"/>
                <a:ea typeface="Aptos" panose="020B0004020202020204" pitchFamily="34" charset="0"/>
              </a:rPr>
              <a:t>Student Representative: Attend Faculty Board meetings</a:t>
            </a:r>
          </a:p>
          <a:p>
            <a:pPr marL="857250" lvl="1" indent="-857250">
              <a:buFont typeface="Arial" panose="020B0604020202020204" pitchFamily="34" charset="0"/>
              <a:buChar char="•"/>
            </a:pPr>
            <a:r>
              <a:rPr lang="en-HK" sz="6000" dirty="0">
                <a:latin typeface="Calibri"/>
                <a:ea typeface="Aptos" panose="020B0004020202020204" pitchFamily="34" charset="0"/>
              </a:rPr>
              <a:t>Module Specifications Review: March every year</a:t>
            </a:r>
          </a:p>
          <a:p>
            <a:pPr marL="857250" lvl="1" indent="-857250">
              <a:buFont typeface="Arial" panose="020B0604020202020204" pitchFamily="34" charset="0"/>
              <a:buChar char="•"/>
            </a:pPr>
            <a:r>
              <a:rPr lang="en-HK" sz="6000" dirty="0">
                <a:latin typeface="Calibri"/>
                <a:ea typeface="Aptos" panose="020B0004020202020204" pitchFamily="34" charset="0"/>
              </a:rPr>
              <a:t>Programme Internal Review (PIR): July every year</a:t>
            </a:r>
          </a:p>
          <a:p>
            <a:pPr marL="0" lvl="1" indent="0">
              <a:buNone/>
            </a:pPr>
            <a:endParaRPr lang="en-HK" sz="6000" dirty="0">
              <a:latin typeface="Calibri"/>
              <a:ea typeface="Aptos" panose="020B0004020202020204" pitchFamily="34" charset="0"/>
            </a:endParaRPr>
          </a:p>
          <a:p>
            <a:pPr marL="857250" lvl="1" indent="-857250">
              <a:buFont typeface="Arial" panose="020B0604020202020204" pitchFamily="34" charset="0"/>
              <a:buChar char="•"/>
            </a:pPr>
            <a:endParaRPr lang="en-HK" sz="6000" dirty="0">
              <a:latin typeface="Calibri"/>
              <a:ea typeface="Aptos" panose="020B0004020202020204" pitchFamily="34" charset="0"/>
            </a:endParaRPr>
          </a:p>
        </p:txBody>
      </p:sp>
      <p:sp>
        <p:nvSpPr>
          <p:cNvPr id="10" name="Title 4">
            <a:extLst>
              <a:ext uri="{FF2B5EF4-FFF2-40B4-BE49-F238E27FC236}">
                <a16:creationId xmlns:a16="http://schemas.microsoft.com/office/drawing/2014/main" id="{B2313ED6-1115-FE98-A3AE-2AF9F5B40C1F}"/>
              </a:ext>
            </a:extLst>
          </p:cNvPr>
          <p:cNvSpPr>
            <a:spLocks noGrp="1"/>
          </p:cNvSpPr>
          <p:nvPr>
            <p:ph type="title"/>
          </p:nvPr>
        </p:nvSpPr>
        <p:spPr>
          <a:xfrm>
            <a:off x="1421653" y="2379581"/>
            <a:ext cx="20853400" cy="2046024"/>
          </a:xfrm>
        </p:spPr>
        <p:txBody>
          <a:bodyPr>
            <a:normAutofit/>
          </a:bodyPr>
          <a:lstStyle/>
          <a:p>
            <a:r>
              <a:rPr lang="en-US" sz="7900" spc="0">
                <a:solidFill>
                  <a:srgbClr val="8B0907"/>
                </a:solidFill>
              </a:rPr>
              <a:t>Programme Review</a:t>
            </a:r>
            <a:endParaRPr lang="en-US" sz="7900" spc="0">
              <a:solidFill>
                <a:schemeClr val="bg2">
                  <a:lumMod val="10000"/>
                </a:schemeClr>
              </a:solidFill>
            </a:endParaRPr>
          </a:p>
        </p:txBody>
      </p:sp>
      <p:pic>
        <p:nvPicPr>
          <p:cNvPr id="3" name="Picture 2" descr="A blue and black logo&#10;&#10;Description automatically generated">
            <a:extLst>
              <a:ext uri="{FF2B5EF4-FFF2-40B4-BE49-F238E27FC236}">
                <a16:creationId xmlns:a16="http://schemas.microsoft.com/office/drawing/2014/main" id="{4CC6EE07-B811-731C-F271-CF9DFB4A6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1235" y="9036424"/>
            <a:ext cx="2771144" cy="4679575"/>
          </a:xfrm>
          <a:prstGeom prst="rect">
            <a:avLst/>
          </a:prstGeom>
        </p:spPr>
      </p:pic>
    </p:spTree>
    <p:extLst>
      <p:ext uri="{BB962C8B-B14F-4D97-AF65-F5344CB8AC3E}">
        <p14:creationId xmlns:p14="http://schemas.microsoft.com/office/powerpoint/2010/main" val="27854162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a:bodyPr>
          <a:lstStyle/>
          <a:p>
            <a:r>
              <a:rPr lang="en-US" sz="8800" spc="0">
                <a:solidFill>
                  <a:srgbClr val="8B0907"/>
                </a:solidFill>
              </a:rPr>
              <a:t>Assessment Questions</a:t>
            </a:r>
            <a:endParaRPr lang="en-US">
              <a:solidFill>
                <a:srgbClr val="8B0907"/>
              </a:solidFill>
            </a:endParaRPr>
          </a:p>
        </p:txBody>
      </p:sp>
      <p:pic>
        <p:nvPicPr>
          <p:cNvPr id="4" name="image18.png" descr="image18.png">
            <a:extLst>
              <a:ext uri="{FF2B5EF4-FFF2-40B4-BE49-F238E27FC236}">
                <a16:creationId xmlns:a16="http://schemas.microsoft.com/office/drawing/2014/main" id="{EF0795B1-FD9C-5D65-A7D5-D55E08FA276C}"/>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6" name="Picture 5" descr="A close-up of a question&#10;&#10;AI-generated content may be incorrect.">
            <a:extLst>
              <a:ext uri="{FF2B5EF4-FFF2-40B4-BE49-F238E27FC236}">
                <a16:creationId xmlns:a16="http://schemas.microsoft.com/office/drawing/2014/main" id="{AE06787E-5478-A0D2-1AA8-3A9F12742167}"/>
              </a:ext>
            </a:extLst>
          </p:cNvPr>
          <p:cNvPicPr>
            <a:picLocks noChangeAspect="1"/>
          </p:cNvPicPr>
          <p:nvPr/>
        </p:nvPicPr>
        <p:blipFill>
          <a:blip r:embed="rId3">
            <a:extLst>
              <a:ext uri="{28A0092B-C50C-407E-A947-70E740481C1C}">
                <a14:useLocalDpi xmlns:a14="http://schemas.microsoft.com/office/drawing/2010/main" val="0"/>
              </a:ext>
            </a:extLst>
          </a:blip>
          <a:srcRect b="55437"/>
          <a:stretch>
            <a:fillRect/>
          </a:stretch>
        </p:blipFill>
        <p:spPr>
          <a:xfrm>
            <a:off x="780883" y="3776580"/>
            <a:ext cx="19879019" cy="7124031"/>
          </a:xfrm>
          <a:prstGeom prst="rect">
            <a:avLst/>
          </a:prstGeom>
        </p:spPr>
      </p:pic>
      <p:pic>
        <p:nvPicPr>
          <p:cNvPr id="3" name="Picture 2" descr="A blue and black logo&#10;&#10;Description automatically generated">
            <a:extLst>
              <a:ext uri="{FF2B5EF4-FFF2-40B4-BE49-F238E27FC236}">
                <a16:creationId xmlns:a16="http://schemas.microsoft.com/office/drawing/2014/main" id="{81B28CC2-DD11-9BF6-EBFE-3CD33A965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15738478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fontScale="90000"/>
          </a:bodyPr>
          <a:lstStyle/>
          <a:p>
            <a:r>
              <a:rPr lang="en-US" sz="8800" spc="0">
                <a:solidFill>
                  <a:srgbClr val="8B0907"/>
                </a:solidFill>
              </a:rPr>
              <a:t>Assessment </a:t>
            </a:r>
            <a:r>
              <a:rPr lang="en-US" sz="8800" spc="0" err="1">
                <a:solidFill>
                  <a:srgbClr val="8B0907"/>
                </a:solidFill>
                <a:highlight>
                  <a:srgbClr val="FFFF00"/>
                </a:highlight>
              </a:rPr>
              <a:t>Resit</a:t>
            </a:r>
            <a:r>
              <a:rPr lang="en-US" sz="8800" spc="0">
                <a:solidFill>
                  <a:srgbClr val="8B0907"/>
                </a:solidFill>
              </a:rPr>
              <a:t> Questions</a:t>
            </a:r>
            <a:br>
              <a:rPr lang="en-US" sz="8800" spc="0">
                <a:solidFill>
                  <a:srgbClr val="8B0907"/>
                </a:solidFill>
              </a:rPr>
            </a:br>
            <a:endParaRPr lang="en-US">
              <a:solidFill>
                <a:srgbClr val="FF0000"/>
              </a:solidFill>
            </a:endParaRPr>
          </a:p>
        </p:txBody>
      </p:sp>
      <p:pic>
        <p:nvPicPr>
          <p:cNvPr id="4" name="image18.png" descr="image18.png">
            <a:extLst>
              <a:ext uri="{FF2B5EF4-FFF2-40B4-BE49-F238E27FC236}">
                <a16:creationId xmlns:a16="http://schemas.microsoft.com/office/drawing/2014/main" id="{EF0795B1-FD9C-5D65-A7D5-D55E08FA276C}"/>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5" name="Picture 4" descr="A close up of text&#10;&#10;AI-generated content may be incorrect.">
            <a:extLst>
              <a:ext uri="{FF2B5EF4-FFF2-40B4-BE49-F238E27FC236}">
                <a16:creationId xmlns:a16="http://schemas.microsoft.com/office/drawing/2014/main" id="{1C0475A7-649F-AE49-B92F-ADB59B899604}"/>
              </a:ext>
            </a:extLst>
          </p:cNvPr>
          <p:cNvPicPr>
            <a:picLocks noChangeAspect="1"/>
          </p:cNvPicPr>
          <p:nvPr/>
        </p:nvPicPr>
        <p:blipFill>
          <a:blip r:embed="rId3">
            <a:extLst>
              <a:ext uri="{28A0092B-C50C-407E-A947-70E740481C1C}">
                <a14:useLocalDpi xmlns:a14="http://schemas.microsoft.com/office/drawing/2010/main" val="0"/>
              </a:ext>
            </a:extLst>
          </a:blip>
          <a:srcRect l="6056"/>
          <a:stretch>
            <a:fillRect/>
          </a:stretch>
        </p:blipFill>
        <p:spPr>
          <a:xfrm>
            <a:off x="2550694" y="3594099"/>
            <a:ext cx="20854427" cy="4828006"/>
          </a:xfrm>
          <a:prstGeom prst="rect">
            <a:avLst/>
          </a:prstGeom>
        </p:spPr>
      </p:pic>
      <p:pic>
        <p:nvPicPr>
          <p:cNvPr id="11" name="Picture 10">
            <a:extLst>
              <a:ext uri="{FF2B5EF4-FFF2-40B4-BE49-F238E27FC236}">
                <a16:creationId xmlns:a16="http://schemas.microsoft.com/office/drawing/2014/main" id="{BDE1D8C4-09BD-0074-6F5F-BA8774569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063" y="8422105"/>
            <a:ext cx="21359687" cy="2343025"/>
          </a:xfrm>
          <a:prstGeom prst="rect">
            <a:avLst/>
          </a:prstGeom>
        </p:spPr>
      </p:pic>
      <p:sp>
        <p:nvSpPr>
          <p:cNvPr id="12" name="Oval 11">
            <a:extLst>
              <a:ext uri="{FF2B5EF4-FFF2-40B4-BE49-F238E27FC236}">
                <a16:creationId xmlns:a16="http://schemas.microsoft.com/office/drawing/2014/main" id="{4E71B415-6601-C0FF-03B4-580604A9A8F0}"/>
              </a:ext>
            </a:extLst>
          </p:cNvPr>
          <p:cNvSpPr/>
          <p:nvPr/>
        </p:nvSpPr>
        <p:spPr>
          <a:xfrm>
            <a:off x="10032252" y="10765130"/>
            <a:ext cx="3563431" cy="1875433"/>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b="1">
                <a:solidFill>
                  <a:schemeClr val="bg2">
                    <a:lumMod val="10000"/>
                  </a:schemeClr>
                </a:solidFill>
              </a:rPr>
              <a:t>During August</a:t>
            </a:r>
            <a:endParaRPr lang="en-US" sz="4000" b="1" spc="-55">
              <a:solidFill>
                <a:schemeClr val="bg2">
                  <a:lumMod val="10000"/>
                </a:schemeClr>
              </a:solidFill>
            </a:endParaRPr>
          </a:p>
        </p:txBody>
      </p:sp>
      <p:pic>
        <p:nvPicPr>
          <p:cNvPr id="3" name="Picture 2" descr="A blue and black logo&#10;&#10;Description automatically generated">
            <a:extLst>
              <a:ext uri="{FF2B5EF4-FFF2-40B4-BE49-F238E27FC236}">
                <a16:creationId xmlns:a16="http://schemas.microsoft.com/office/drawing/2014/main" id="{2CDCE424-3F6F-8FA4-9CE8-981B0F8E5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2835731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AD04-F215-56ED-C5C0-8B6813E12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C8326-C0ED-8F21-5239-F67956C84421}"/>
              </a:ext>
            </a:extLst>
          </p:cNvPr>
          <p:cNvSpPr>
            <a:spLocks noGrp="1"/>
          </p:cNvSpPr>
          <p:nvPr>
            <p:ph type="title"/>
          </p:nvPr>
        </p:nvSpPr>
        <p:spPr/>
        <p:txBody>
          <a:bodyPr>
            <a:normAutofit/>
          </a:bodyPr>
          <a:lstStyle/>
          <a:p>
            <a:r>
              <a:rPr lang="en-US" sz="8800" spc="0">
                <a:solidFill>
                  <a:srgbClr val="8B0907"/>
                </a:solidFill>
              </a:rPr>
              <a:t>Assessment Questions</a:t>
            </a:r>
            <a:endParaRPr lang="en-US">
              <a:solidFill>
                <a:srgbClr val="8B0907"/>
              </a:solidFill>
            </a:endParaRPr>
          </a:p>
        </p:txBody>
      </p:sp>
      <p:pic>
        <p:nvPicPr>
          <p:cNvPr id="4" name="image18.png" descr="image18.png">
            <a:extLst>
              <a:ext uri="{FF2B5EF4-FFF2-40B4-BE49-F238E27FC236}">
                <a16:creationId xmlns:a16="http://schemas.microsoft.com/office/drawing/2014/main" id="{AB9DA498-2FA7-E846-7255-169ABD66B194}"/>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6" name="Picture 5" descr="A close-up of a question&#10;&#10;AI-generated content may be incorrect.">
            <a:extLst>
              <a:ext uri="{FF2B5EF4-FFF2-40B4-BE49-F238E27FC236}">
                <a16:creationId xmlns:a16="http://schemas.microsoft.com/office/drawing/2014/main" id="{A3EDE7A3-3C8D-91DE-512F-C458CC689BC5}"/>
              </a:ext>
            </a:extLst>
          </p:cNvPr>
          <p:cNvPicPr>
            <a:picLocks noChangeAspect="1"/>
          </p:cNvPicPr>
          <p:nvPr/>
        </p:nvPicPr>
        <p:blipFill>
          <a:blip r:embed="rId3">
            <a:extLst>
              <a:ext uri="{28A0092B-C50C-407E-A947-70E740481C1C}">
                <a14:useLocalDpi xmlns:a14="http://schemas.microsoft.com/office/drawing/2010/main" val="0"/>
              </a:ext>
            </a:extLst>
          </a:blip>
          <a:srcRect b="55437"/>
          <a:stretch>
            <a:fillRect/>
          </a:stretch>
        </p:blipFill>
        <p:spPr>
          <a:xfrm>
            <a:off x="780883" y="3776580"/>
            <a:ext cx="19879019" cy="7124031"/>
          </a:xfrm>
          <a:prstGeom prst="rect">
            <a:avLst/>
          </a:prstGeom>
        </p:spPr>
      </p:pic>
      <p:sp>
        <p:nvSpPr>
          <p:cNvPr id="3" name="Oval 2">
            <a:extLst>
              <a:ext uri="{FF2B5EF4-FFF2-40B4-BE49-F238E27FC236}">
                <a16:creationId xmlns:a16="http://schemas.microsoft.com/office/drawing/2014/main" id="{F5544B47-4BC6-698F-C260-A433372EC875}"/>
              </a:ext>
            </a:extLst>
          </p:cNvPr>
          <p:cNvSpPr/>
          <p:nvPr/>
        </p:nvSpPr>
        <p:spPr>
          <a:xfrm>
            <a:off x="4690231" y="9938084"/>
            <a:ext cx="12105853" cy="2794669"/>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a:solidFill>
                  <a:srgbClr val="000000"/>
                </a:solidFill>
              </a:rPr>
              <a:t>Assessment questions should be </a:t>
            </a:r>
            <a:r>
              <a:rPr lang="en-US" sz="4000" b="1" spc="-55">
                <a:solidFill>
                  <a:srgbClr val="000000"/>
                </a:solidFill>
              </a:rPr>
              <a:t>approved</a:t>
            </a:r>
            <a:r>
              <a:rPr lang="en-US" sz="4000" spc="-55">
                <a:solidFill>
                  <a:srgbClr val="000000"/>
                </a:solidFill>
              </a:rPr>
              <a:t> by the External Examiner before sharing them with students</a:t>
            </a:r>
          </a:p>
        </p:txBody>
      </p:sp>
      <p:pic>
        <p:nvPicPr>
          <p:cNvPr id="5" name="Picture 4" descr="A blue and black logo&#10;&#10;Description automatically generated">
            <a:extLst>
              <a:ext uri="{FF2B5EF4-FFF2-40B4-BE49-F238E27FC236}">
                <a16:creationId xmlns:a16="http://schemas.microsoft.com/office/drawing/2014/main" id="{FFED8130-F9C1-0EED-E0E1-CF11E2185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33361775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a:bodyPr>
          <a:lstStyle/>
          <a:p>
            <a:r>
              <a:rPr lang="en-US" sz="8800" spc="0">
                <a:solidFill>
                  <a:srgbClr val="8B0907"/>
                </a:solidFill>
              </a:rPr>
              <a:t>Assessment</a:t>
            </a:r>
            <a:endParaRPr lang="en-US">
              <a:solidFill>
                <a:srgbClr val="8B0907"/>
              </a:solidFill>
            </a:endParaRPr>
          </a:p>
        </p:txBody>
      </p:sp>
      <p:pic>
        <p:nvPicPr>
          <p:cNvPr id="4" name="image18.png" descr="image18.png">
            <a:extLst>
              <a:ext uri="{FF2B5EF4-FFF2-40B4-BE49-F238E27FC236}">
                <a16:creationId xmlns:a16="http://schemas.microsoft.com/office/drawing/2014/main" id="{EF0795B1-FD9C-5D65-A7D5-D55E08FA276C}"/>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5" name="Picture 4" descr="A close-up of a document&#10;&#10;AI-generated content may be incorrect.">
            <a:extLst>
              <a:ext uri="{FF2B5EF4-FFF2-40B4-BE49-F238E27FC236}">
                <a16:creationId xmlns:a16="http://schemas.microsoft.com/office/drawing/2014/main" id="{BF3C38FD-9C24-AE40-DB6E-486C97B2A35F}"/>
              </a:ext>
            </a:extLst>
          </p:cNvPr>
          <p:cNvPicPr>
            <a:picLocks noChangeAspect="1"/>
          </p:cNvPicPr>
          <p:nvPr/>
        </p:nvPicPr>
        <p:blipFill>
          <a:blip r:embed="rId3">
            <a:extLst>
              <a:ext uri="{28A0092B-C50C-407E-A947-70E740481C1C}">
                <a14:useLocalDpi xmlns:a14="http://schemas.microsoft.com/office/drawing/2010/main" val="0"/>
              </a:ext>
            </a:extLst>
          </a:blip>
          <a:srcRect l="2413" t="5111"/>
          <a:stretch>
            <a:fillRect/>
          </a:stretch>
        </p:blipFill>
        <p:spPr>
          <a:xfrm>
            <a:off x="1206501" y="3594099"/>
            <a:ext cx="19487816" cy="9030266"/>
          </a:xfrm>
          <a:prstGeom prst="rect">
            <a:avLst/>
          </a:prstGeom>
        </p:spPr>
      </p:pic>
      <p:pic>
        <p:nvPicPr>
          <p:cNvPr id="3" name="Picture 2" descr="A blue and black logo&#10;&#10;Description automatically generated">
            <a:extLst>
              <a:ext uri="{FF2B5EF4-FFF2-40B4-BE49-F238E27FC236}">
                <a16:creationId xmlns:a16="http://schemas.microsoft.com/office/drawing/2014/main" id="{2D736FFE-DD1D-D8DE-73D8-8818B2C15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2303462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73F22-C966-512B-5BD6-528FEFF12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E2D70-3CD7-4E49-EAF6-8AD9EAD3D73E}"/>
              </a:ext>
            </a:extLst>
          </p:cNvPr>
          <p:cNvSpPr>
            <a:spLocks noGrp="1"/>
          </p:cNvSpPr>
          <p:nvPr>
            <p:ph type="title"/>
          </p:nvPr>
        </p:nvSpPr>
        <p:spPr/>
        <p:txBody>
          <a:bodyPr>
            <a:normAutofit/>
          </a:bodyPr>
          <a:lstStyle/>
          <a:p>
            <a:r>
              <a:rPr lang="en-US" sz="8800" spc="0">
                <a:solidFill>
                  <a:srgbClr val="8B0907"/>
                </a:solidFill>
              </a:rPr>
              <a:t>Assessment Guideline</a:t>
            </a:r>
            <a:endParaRPr lang="en-US">
              <a:solidFill>
                <a:srgbClr val="8B0907"/>
              </a:solidFill>
            </a:endParaRPr>
          </a:p>
        </p:txBody>
      </p:sp>
      <p:pic>
        <p:nvPicPr>
          <p:cNvPr id="4" name="image18.png" descr="image18.png">
            <a:extLst>
              <a:ext uri="{FF2B5EF4-FFF2-40B4-BE49-F238E27FC236}">
                <a16:creationId xmlns:a16="http://schemas.microsoft.com/office/drawing/2014/main" id="{E83B0DBF-86E6-93F1-9958-79AADDBD1E85}"/>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6" name="Picture 5" descr="A close-up of a list&#10;&#10;AI-generated content may be incorrect.">
            <a:extLst>
              <a:ext uri="{FF2B5EF4-FFF2-40B4-BE49-F238E27FC236}">
                <a16:creationId xmlns:a16="http://schemas.microsoft.com/office/drawing/2014/main" id="{6A36A2A5-2CBE-DC53-D362-9E6F98A51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0100"/>
            <a:ext cx="23915484" cy="5587332"/>
          </a:xfrm>
          <a:prstGeom prst="rect">
            <a:avLst/>
          </a:prstGeom>
        </p:spPr>
      </p:pic>
      <p:sp>
        <p:nvSpPr>
          <p:cNvPr id="12" name="Oval 11">
            <a:extLst>
              <a:ext uri="{FF2B5EF4-FFF2-40B4-BE49-F238E27FC236}">
                <a16:creationId xmlns:a16="http://schemas.microsoft.com/office/drawing/2014/main" id="{7E6A9C9D-5A86-BD40-ABDE-B375D03F81C1}"/>
              </a:ext>
            </a:extLst>
          </p:cNvPr>
          <p:cNvSpPr/>
          <p:nvPr/>
        </p:nvSpPr>
        <p:spPr>
          <a:xfrm>
            <a:off x="890336" y="9752932"/>
            <a:ext cx="4708358" cy="2741017"/>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b="1" spc="-55">
                <a:solidFill>
                  <a:srgbClr val="000000"/>
                </a:solidFill>
              </a:rPr>
              <a:t>Assessment Language is  English </a:t>
            </a:r>
          </a:p>
        </p:txBody>
      </p:sp>
      <p:pic>
        <p:nvPicPr>
          <p:cNvPr id="14" name="Picture 13" descr="A white background with black text&#10;&#10;AI-generated content may be incorrect.">
            <a:extLst>
              <a:ext uri="{FF2B5EF4-FFF2-40B4-BE49-F238E27FC236}">
                <a16:creationId xmlns:a16="http://schemas.microsoft.com/office/drawing/2014/main" id="{F204A1BE-60A5-5E26-FA8C-65D5BCAAE989}"/>
              </a:ext>
            </a:extLst>
          </p:cNvPr>
          <p:cNvPicPr>
            <a:picLocks noChangeAspect="1"/>
          </p:cNvPicPr>
          <p:nvPr/>
        </p:nvPicPr>
        <p:blipFill>
          <a:blip r:embed="rId4">
            <a:extLst>
              <a:ext uri="{28A0092B-C50C-407E-A947-70E740481C1C}">
                <a14:useLocalDpi xmlns:a14="http://schemas.microsoft.com/office/drawing/2010/main" val="0"/>
              </a:ext>
            </a:extLst>
          </a:blip>
          <a:srcRect l="7898" r="2888"/>
          <a:stretch>
            <a:fillRect/>
          </a:stretch>
        </p:blipFill>
        <p:spPr>
          <a:xfrm>
            <a:off x="5970668" y="9161860"/>
            <a:ext cx="15111663" cy="4188518"/>
          </a:xfrm>
          <a:prstGeom prst="rect">
            <a:avLst/>
          </a:prstGeom>
          <a:ln w="57150">
            <a:solidFill>
              <a:srgbClr val="8B0907"/>
            </a:solidFill>
          </a:ln>
        </p:spPr>
      </p:pic>
      <p:pic>
        <p:nvPicPr>
          <p:cNvPr id="3" name="Picture 2" descr="A blue and black logo&#10;&#10;Description automatically generated">
            <a:extLst>
              <a:ext uri="{FF2B5EF4-FFF2-40B4-BE49-F238E27FC236}">
                <a16:creationId xmlns:a16="http://schemas.microsoft.com/office/drawing/2014/main" id="{E5EF97D1-D863-0E3A-CA3D-A88472AB2A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28656595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7C5E-EE58-7885-477A-21DA12461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421A5-FC94-D0F9-26A3-A3810324EF2B}"/>
              </a:ext>
            </a:extLst>
          </p:cNvPr>
          <p:cNvSpPr>
            <a:spLocks noGrp="1"/>
          </p:cNvSpPr>
          <p:nvPr>
            <p:ph type="title"/>
          </p:nvPr>
        </p:nvSpPr>
        <p:spPr/>
        <p:txBody>
          <a:bodyPr>
            <a:normAutofit/>
          </a:bodyPr>
          <a:lstStyle/>
          <a:p>
            <a:r>
              <a:rPr lang="en-US" sz="8800" spc="0">
                <a:solidFill>
                  <a:srgbClr val="8B0907"/>
                </a:solidFill>
              </a:rPr>
              <a:t>Marking and Moderation</a:t>
            </a:r>
            <a:endParaRPr lang="en-US">
              <a:solidFill>
                <a:srgbClr val="8B0907"/>
              </a:solidFill>
            </a:endParaRPr>
          </a:p>
        </p:txBody>
      </p:sp>
      <p:pic>
        <p:nvPicPr>
          <p:cNvPr id="4" name="image18.png" descr="image18.png">
            <a:extLst>
              <a:ext uri="{FF2B5EF4-FFF2-40B4-BE49-F238E27FC236}">
                <a16:creationId xmlns:a16="http://schemas.microsoft.com/office/drawing/2014/main" id="{7A02FA74-39EA-96AE-C92D-6E4C4A0757A9}"/>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6" name="Picture 5" descr="A close-up of a list&#10;&#10;AI-generated content may be incorrect.">
            <a:extLst>
              <a:ext uri="{FF2B5EF4-FFF2-40B4-BE49-F238E27FC236}">
                <a16:creationId xmlns:a16="http://schemas.microsoft.com/office/drawing/2014/main" id="{018C7C7B-844E-248A-D073-6095C7E69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0100"/>
            <a:ext cx="23915484" cy="5587332"/>
          </a:xfrm>
          <a:prstGeom prst="rect">
            <a:avLst/>
          </a:prstGeom>
        </p:spPr>
      </p:pic>
      <p:sp>
        <p:nvSpPr>
          <p:cNvPr id="7" name="Oval 6">
            <a:extLst>
              <a:ext uri="{FF2B5EF4-FFF2-40B4-BE49-F238E27FC236}">
                <a16:creationId xmlns:a16="http://schemas.microsoft.com/office/drawing/2014/main" id="{81C72884-5640-71DD-BCBE-92AF379C984F}"/>
              </a:ext>
            </a:extLst>
          </p:cNvPr>
          <p:cNvSpPr/>
          <p:nvPr/>
        </p:nvSpPr>
        <p:spPr>
          <a:xfrm>
            <a:off x="3618505" y="10439722"/>
            <a:ext cx="6247390" cy="1875433"/>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dirty="0">
                <a:solidFill>
                  <a:srgbClr val="000000"/>
                </a:solidFill>
              </a:rPr>
              <a:t>Follow the “Marking Criteria”</a:t>
            </a:r>
          </a:p>
        </p:txBody>
      </p:sp>
      <p:sp>
        <p:nvSpPr>
          <p:cNvPr id="8" name="Oval 7">
            <a:extLst>
              <a:ext uri="{FF2B5EF4-FFF2-40B4-BE49-F238E27FC236}">
                <a16:creationId xmlns:a16="http://schemas.microsoft.com/office/drawing/2014/main" id="{496895C2-96C8-A5CA-9C5D-C6DB75DC4D44}"/>
              </a:ext>
            </a:extLst>
          </p:cNvPr>
          <p:cNvSpPr/>
          <p:nvPr/>
        </p:nvSpPr>
        <p:spPr>
          <a:xfrm>
            <a:off x="11957742" y="10006931"/>
            <a:ext cx="6586296" cy="2741017"/>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a:solidFill>
                  <a:srgbClr val="000000"/>
                </a:solidFill>
              </a:rPr>
              <a:t>Within </a:t>
            </a:r>
            <a:r>
              <a:rPr lang="en-US" sz="4000" b="1" spc="-55">
                <a:solidFill>
                  <a:srgbClr val="000000"/>
                </a:solidFill>
              </a:rPr>
              <a:t>two weeks </a:t>
            </a:r>
            <a:r>
              <a:rPr lang="en-US" sz="4000" spc="-55">
                <a:solidFill>
                  <a:srgbClr val="000000"/>
                </a:solidFill>
              </a:rPr>
              <a:t>of submission deadline</a:t>
            </a:r>
          </a:p>
        </p:txBody>
      </p:sp>
      <p:pic>
        <p:nvPicPr>
          <p:cNvPr id="3" name="Picture 2" descr="A blue and black logo&#10;&#10;Description automatically generated">
            <a:extLst>
              <a:ext uri="{FF2B5EF4-FFF2-40B4-BE49-F238E27FC236}">
                <a16:creationId xmlns:a16="http://schemas.microsoft.com/office/drawing/2014/main" id="{206FC9A7-7011-7C47-7276-7EF547F5E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31070493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a:bodyPr>
          <a:lstStyle/>
          <a:p>
            <a:r>
              <a:rPr lang="en-US" sz="8800" spc="0">
                <a:solidFill>
                  <a:srgbClr val="8B0907"/>
                </a:solidFill>
              </a:rPr>
              <a:t>Marking and Moderation</a:t>
            </a:r>
            <a:endParaRPr lang="en-US">
              <a:solidFill>
                <a:srgbClr val="8B0907"/>
              </a:solidFill>
            </a:endParaRPr>
          </a:p>
        </p:txBody>
      </p:sp>
      <p:graphicFrame>
        <p:nvGraphicFramePr>
          <p:cNvPr id="5" name="Diagram 4">
            <a:extLst>
              <a:ext uri="{FF2B5EF4-FFF2-40B4-BE49-F238E27FC236}">
                <a16:creationId xmlns:a16="http://schemas.microsoft.com/office/drawing/2014/main" id="{D30D9513-66A2-5204-E45A-6F1363AD475C}"/>
              </a:ext>
            </a:extLst>
          </p:cNvPr>
          <p:cNvGraphicFramePr/>
          <p:nvPr/>
        </p:nvGraphicFramePr>
        <p:xfrm>
          <a:off x="1236912" y="2514600"/>
          <a:ext cx="22543838" cy="10306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18.png" descr="image18.png">
            <a:extLst>
              <a:ext uri="{FF2B5EF4-FFF2-40B4-BE49-F238E27FC236}">
                <a16:creationId xmlns:a16="http://schemas.microsoft.com/office/drawing/2014/main" id="{74BF11E2-C215-53A0-9BB1-0C63F927B983}"/>
              </a:ext>
            </a:extLst>
          </p:cNvPr>
          <p:cNvPicPr>
            <a:picLocks noChangeAspect="1"/>
          </p:cNvPicPr>
          <p:nvPr/>
        </p:nvPicPr>
        <p:blipFill>
          <a:blip r:embed="rId7"/>
          <a:stretch>
            <a:fillRect/>
          </a:stretch>
        </p:blipFill>
        <p:spPr>
          <a:xfrm>
            <a:off x="19457055" y="1"/>
            <a:ext cx="4926945" cy="2260600"/>
          </a:xfrm>
          <a:prstGeom prst="rect">
            <a:avLst/>
          </a:prstGeom>
          <a:ln w="12700">
            <a:miter lim="400000"/>
          </a:ln>
        </p:spPr>
      </p:pic>
      <p:pic>
        <p:nvPicPr>
          <p:cNvPr id="3" name="Picture 2" descr="A blue and black logo&#10;&#10;Description automatically generated">
            <a:extLst>
              <a:ext uri="{FF2B5EF4-FFF2-40B4-BE49-F238E27FC236}">
                <a16:creationId xmlns:a16="http://schemas.microsoft.com/office/drawing/2014/main" id="{B1B0900F-E570-23AC-3E77-2725888D73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06414" y="10113817"/>
            <a:ext cx="2133135" cy="3602181"/>
          </a:xfrm>
          <a:prstGeom prst="rect">
            <a:avLst/>
          </a:prstGeom>
        </p:spPr>
      </p:pic>
      <p:sp>
        <p:nvSpPr>
          <p:cNvPr id="6" name="Oval 5">
            <a:extLst>
              <a:ext uri="{FF2B5EF4-FFF2-40B4-BE49-F238E27FC236}">
                <a16:creationId xmlns:a16="http://schemas.microsoft.com/office/drawing/2014/main" id="{0CB84EDF-0062-2884-7597-A261405C4A12}"/>
              </a:ext>
            </a:extLst>
          </p:cNvPr>
          <p:cNvSpPr/>
          <p:nvPr/>
        </p:nvSpPr>
        <p:spPr>
          <a:xfrm>
            <a:off x="3669304" y="9165436"/>
            <a:ext cx="7836896" cy="4472186"/>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dirty="0">
                <a:solidFill>
                  <a:srgbClr val="000000"/>
                </a:solidFill>
              </a:rPr>
              <a:t> “Moderation Sheet”</a:t>
            </a:r>
          </a:p>
          <a:p>
            <a:pPr algn="l"/>
            <a:r>
              <a:rPr lang="en-US" sz="4000" spc="-55" dirty="0">
                <a:solidFill>
                  <a:srgbClr val="000000"/>
                </a:solidFill>
              </a:rPr>
              <a:t>What should be done to improve the assignment or Students’ performance. </a:t>
            </a:r>
          </a:p>
        </p:txBody>
      </p:sp>
    </p:spTree>
    <p:extLst>
      <p:ext uri="{BB962C8B-B14F-4D97-AF65-F5344CB8AC3E}">
        <p14:creationId xmlns:p14="http://schemas.microsoft.com/office/powerpoint/2010/main" val="42037741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2716-CD9C-FC52-8993-162910AD09C1}"/>
              </a:ext>
            </a:extLst>
          </p:cNvPr>
          <p:cNvSpPr>
            <a:spLocks noGrp="1"/>
          </p:cNvSpPr>
          <p:nvPr>
            <p:ph type="title"/>
          </p:nvPr>
        </p:nvSpPr>
        <p:spPr/>
        <p:txBody>
          <a:bodyPr>
            <a:normAutofit/>
          </a:bodyPr>
          <a:lstStyle/>
          <a:p>
            <a:r>
              <a:rPr lang="en-US" sz="6600" dirty="0">
                <a:solidFill>
                  <a:srgbClr val="8B0907"/>
                </a:solidFill>
              </a:rPr>
              <a:t>Academic Misconduct_ Use of AI</a:t>
            </a:r>
          </a:p>
        </p:txBody>
      </p:sp>
      <p:sp>
        <p:nvSpPr>
          <p:cNvPr id="4" name="Text Placeholder 3">
            <a:extLst>
              <a:ext uri="{FF2B5EF4-FFF2-40B4-BE49-F238E27FC236}">
                <a16:creationId xmlns:a16="http://schemas.microsoft.com/office/drawing/2014/main" id="{0BACC308-E4A4-4BBB-185D-7088B0A48A5E}"/>
              </a:ext>
            </a:extLst>
          </p:cNvPr>
          <p:cNvSpPr>
            <a:spLocks noGrp="1"/>
          </p:cNvSpPr>
          <p:nvPr>
            <p:ph type="body" idx="1"/>
          </p:nvPr>
        </p:nvSpPr>
        <p:spPr>
          <a:xfrm>
            <a:off x="1206500" y="3073400"/>
            <a:ext cx="21971000" cy="9431116"/>
          </a:xfrm>
        </p:spPr>
        <p:txBody>
          <a:bodyPr>
            <a:normAutofit/>
          </a:bodyPr>
          <a:lstStyle/>
          <a:p>
            <a:pPr marL="857250" indent="-857250">
              <a:buFont typeface="Arial" panose="020B0604020202020204" pitchFamily="34" charset="0"/>
              <a:buChar char="•"/>
            </a:pPr>
            <a:r>
              <a:rPr lang="en-US" sz="4000" dirty="0"/>
              <a:t>Your assignments must be your own work, from the first draft to the final submitted assignment. </a:t>
            </a:r>
          </a:p>
          <a:p>
            <a:endParaRPr lang="en-US" sz="4000" dirty="0"/>
          </a:p>
          <a:p>
            <a:pPr marL="857250" indent="-857250">
              <a:buFont typeface="Arial" panose="020B0604020202020204" pitchFamily="34" charset="0"/>
              <a:buChar char="•"/>
            </a:pPr>
            <a:r>
              <a:rPr lang="en-US" sz="4000" dirty="0"/>
              <a:t>You must </a:t>
            </a:r>
            <a:r>
              <a:rPr lang="en-US" sz="4000" b="1" dirty="0"/>
              <a:t>not</a:t>
            </a:r>
            <a:r>
              <a:rPr lang="en-US" sz="4000" dirty="0"/>
              <a:t> use another individual or automated software tool to do your work. This could include: </a:t>
            </a:r>
          </a:p>
          <a:p>
            <a:endParaRPr lang="en-US" sz="3600" dirty="0"/>
          </a:p>
        </p:txBody>
      </p:sp>
      <p:pic>
        <p:nvPicPr>
          <p:cNvPr id="7" name="image18.png" descr="image18.png">
            <a:extLst>
              <a:ext uri="{FF2B5EF4-FFF2-40B4-BE49-F238E27FC236}">
                <a16:creationId xmlns:a16="http://schemas.microsoft.com/office/drawing/2014/main" id="{62D92ABA-BC6B-EC32-2517-1F997E920647}"/>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Tree>
    <p:extLst>
      <p:ext uri="{BB962C8B-B14F-4D97-AF65-F5344CB8AC3E}">
        <p14:creationId xmlns:p14="http://schemas.microsoft.com/office/powerpoint/2010/main" val="11545460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CC0E32B9-B66A-AB96-47C9-860B6BC1AE2B}"/>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9" name="Picture 8" descr="A blue and black logo&#10;&#10;Description automatically generated">
            <a:extLst>
              <a:ext uri="{FF2B5EF4-FFF2-40B4-BE49-F238E27FC236}">
                <a16:creationId xmlns:a16="http://schemas.microsoft.com/office/drawing/2014/main" id="{BAFD6A8D-9354-53B3-8AE5-0BE914A62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196" y="4784412"/>
            <a:ext cx="3146254" cy="5313015"/>
          </a:xfrm>
          <a:prstGeom prst="rect">
            <a:avLst/>
          </a:prstGeom>
        </p:spPr>
      </p:pic>
      <p:sp>
        <p:nvSpPr>
          <p:cNvPr id="4" name="TextBox 3">
            <a:extLst>
              <a:ext uri="{FF2B5EF4-FFF2-40B4-BE49-F238E27FC236}">
                <a16:creationId xmlns:a16="http://schemas.microsoft.com/office/drawing/2014/main" id="{727E83E4-FCEA-123F-8739-940BAEBF9B79}"/>
              </a:ext>
            </a:extLst>
          </p:cNvPr>
          <p:cNvSpPr txBox="1"/>
          <p:nvPr/>
        </p:nvSpPr>
        <p:spPr>
          <a:xfrm>
            <a:off x="14400089" y="4634994"/>
            <a:ext cx="9601200" cy="3857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US" sz="5500" spc="-55">
                <a:solidFill>
                  <a:srgbClr val="002060"/>
                </a:solidFill>
              </a:rPr>
              <a:t>External Examiner</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a:solidFill>
                  <a:srgbClr val="002060"/>
                </a:solidFill>
              </a:rPr>
              <a:t>Academic Reviewer</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a:solidFill>
                  <a:srgbClr val="002060"/>
                </a:solidFill>
              </a:rPr>
              <a:t>OU Manager</a:t>
            </a:r>
            <a:endParaRPr lang="en-US" sz="5500" spc="-55">
              <a:solidFill>
                <a:srgbClr val="000000"/>
              </a:solidFill>
            </a:endParaRP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a:solidFill>
                  <a:srgbClr val="8B0907"/>
                </a:solidFill>
              </a:rPr>
              <a:t>Quality Assurance Manager</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16D5252E-841D-4DB8-EDD8-DAA0BD19EE17}"/>
              </a:ext>
            </a:extLst>
          </p:cNvPr>
          <p:cNvSpPr txBox="1"/>
          <p:nvPr/>
        </p:nvSpPr>
        <p:spPr>
          <a:xfrm>
            <a:off x="6739424" y="4634994"/>
            <a:ext cx="6085603" cy="3857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a:solidFill>
                  <a:srgbClr val="002060"/>
                </a:solidFill>
              </a:rPr>
              <a:t>OU Regulations</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a:solidFill>
                  <a:srgbClr val="002060"/>
                </a:solidFill>
              </a:rPr>
              <a:t>OU Handbook</a:t>
            </a:r>
          </a:p>
          <a:p>
            <a:pPr marL="571500" indent="-571500" algn="l">
              <a:buFont typeface="Arial" panose="020B0604020202020204" pitchFamily="34" charset="0"/>
              <a:buChar char="•"/>
            </a:pPr>
            <a:r>
              <a:rPr lang="en-US" sz="5500" spc="-55">
                <a:solidFill>
                  <a:srgbClr val="8B0907"/>
                </a:solidFill>
              </a:rPr>
              <a:t>Academic Framework</a:t>
            </a:r>
            <a:endParaRPr lang="en-US" sz="5500" b="1" spc="-55">
              <a:solidFill>
                <a:srgbClr val="000000"/>
              </a:solidFill>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878AEB2C-79E9-06E3-AA23-A4FD5B91C535}"/>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0" name="Title 4">
            <a:extLst>
              <a:ext uri="{FF2B5EF4-FFF2-40B4-BE49-F238E27FC236}">
                <a16:creationId xmlns:a16="http://schemas.microsoft.com/office/drawing/2014/main" id="{6B919930-7D7D-5EED-E736-A142D2613E67}"/>
              </a:ext>
            </a:extLst>
          </p:cNvPr>
          <p:cNvSpPr txBox="1">
            <a:spLocks/>
          </p:cNvSpPr>
          <p:nvPr/>
        </p:nvSpPr>
        <p:spPr>
          <a:xfrm>
            <a:off x="557724" y="642599"/>
            <a:ext cx="17946844" cy="16032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fontScale="70000" lnSpcReduction="20000"/>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n-US" sz="7200" spc="0">
                <a:solidFill>
                  <a:srgbClr val="002060"/>
                </a:solidFill>
              </a:rPr>
              <a:t>The</a:t>
            </a:r>
            <a:r>
              <a:rPr lang="en-US" sz="4800" spc="0">
                <a:solidFill>
                  <a:srgbClr val="002060"/>
                </a:solidFill>
              </a:rPr>
              <a:t> </a:t>
            </a:r>
            <a:r>
              <a:rPr lang="en-US" sz="7200" spc="0">
                <a:solidFill>
                  <a:srgbClr val="002060"/>
                </a:solidFill>
              </a:rPr>
              <a:t>Open University</a:t>
            </a:r>
            <a:br>
              <a:rPr lang="en-US" sz="7200" spc="0">
                <a:solidFill>
                  <a:srgbClr val="002060"/>
                </a:solidFill>
              </a:rPr>
            </a:br>
            <a:endParaRPr lang="en-US" sz="7200" spc="0">
              <a:solidFill>
                <a:srgbClr val="002060"/>
              </a:solidFill>
            </a:endParaRPr>
          </a:p>
          <a:p>
            <a:r>
              <a:rPr lang="en-US" sz="7200" b="0" spc="0">
                <a:solidFill>
                  <a:schemeClr val="bg2">
                    <a:lumMod val="10000"/>
                  </a:schemeClr>
                </a:solidFill>
              </a:rPr>
              <a:t>Accrediting &amp; Awarding Body</a:t>
            </a:r>
          </a:p>
        </p:txBody>
      </p:sp>
      <p:sp>
        <p:nvSpPr>
          <p:cNvPr id="6" name="TextBox 5">
            <a:extLst>
              <a:ext uri="{FF2B5EF4-FFF2-40B4-BE49-F238E27FC236}">
                <a16:creationId xmlns:a16="http://schemas.microsoft.com/office/drawing/2014/main" id="{A4E083FD-F7C9-3422-2BEE-5F7AD8EC8232}"/>
              </a:ext>
            </a:extLst>
          </p:cNvPr>
          <p:cNvSpPr txBox="1"/>
          <p:nvPr/>
        </p:nvSpPr>
        <p:spPr>
          <a:xfrm>
            <a:off x="5930612" y="11326071"/>
            <a:ext cx="6894415"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a:solidFill>
                  <a:srgbClr val="8B0907"/>
                </a:solidFill>
              </a:rPr>
              <a:t>Student Transcripts</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8B0907"/>
              </a:solidFill>
              <a:effectLst/>
              <a:uFillTx/>
              <a:latin typeface="+mn-lt"/>
              <a:ea typeface="+mn-ea"/>
              <a:cs typeface="+mn-cs"/>
              <a:sym typeface="Helvetica Neue"/>
            </a:endParaRPr>
          </a:p>
        </p:txBody>
      </p:sp>
      <p:sp>
        <p:nvSpPr>
          <p:cNvPr id="17" name="TextBox 16">
            <a:extLst>
              <a:ext uri="{FF2B5EF4-FFF2-40B4-BE49-F238E27FC236}">
                <a16:creationId xmlns:a16="http://schemas.microsoft.com/office/drawing/2014/main" id="{FF8E162C-00C8-4731-08E4-8A3564DE4FD2}"/>
              </a:ext>
            </a:extLst>
          </p:cNvPr>
          <p:cNvSpPr txBox="1"/>
          <p:nvPr/>
        </p:nvSpPr>
        <p:spPr>
          <a:xfrm>
            <a:off x="11053377" y="8744400"/>
            <a:ext cx="4559300"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a:solidFill>
                  <a:srgbClr val="8B0907"/>
                </a:solidFill>
              </a:rPr>
              <a:t>Exam</a:t>
            </a:r>
            <a:r>
              <a:rPr lang="en-US" sz="5500" b="1" spc="-55">
                <a:solidFill>
                  <a:srgbClr val="000000"/>
                </a:solidFill>
              </a:rPr>
              <a:t> </a:t>
            </a:r>
            <a:r>
              <a:rPr lang="en-US" sz="5500" b="1" spc="-55">
                <a:solidFill>
                  <a:srgbClr val="002060"/>
                </a:solidFill>
              </a:rPr>
              <a:t>Board</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
        <p:nvSpPr>
          <p:cNvPr id="18" name="Down Arrow 17">
            <a:extLst>
              <a:ext uri="{FF2B5EF4-FFF2-40B4-BE49-F238E27FC236}">
                <a16:creationId xmlns:a16="http://schemas.microsoft.com/office/drawing/2014/main" id="{B3EC2EAA-096F-538B-06C2-7CC760FFADBD}"/>
              </a:ext>
            </a:extLst>
          </p:cNvPr>
          <p:cNvSpPr/>
          <p:nvPr/>
        </p:nvSpPr>
        <p:spPr>
          <a:xfrm>
            <a:off x="12825027" y="10062710"/>
            <a:ext cx="508000" cy="1295400"/>
          </a:xfrm>
          <a:prstGeom prst="downArrow">
            <a:avLst/>
          </a:prstGeom>
          <a:solidFill>
            <a:srgbClr val="8B0907"/>
          </a:solidFill>
          <a:ln w="1270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TextBox 22">
            <a:extLst>
              <a:ext uri="{FF2B5EF4-FFF2-40B4-BE49-F238E27FC236}">
                <a16:creationId xmlns:a16="http://schemas.microsoft.com/office/drawing/2014/main" id="{7BF28B49-C0A8-7313-43A3-F71A99F37115}"/>
              </a:ext>
            </a:extLst>
          </p:cNvPr>
          <p:cNvSpPr txBox="1"/>
          <p:nvPr/>
        </p:nvSpPr>
        <p:spPr>
          <a:xfrm>
            <a:off x="13611368" y="11373898"/>
            <a:ext cx="8468194"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a:solidFill>
                  <a:srgbClr val="002060"/>
                </a:solidFill>
              </a:rPr>
              <a:t>Graduation Certificates</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0434147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a:bodyPr>
          <a:lstStyle/>
          <a:p>
            <a:r>
              <a:rPr lang="en-US" sz="8800" spc="0">
                <a:solidFill>
                  <a:schemeClr val="tx1">
                    <a:lumMod val="50000"/>
                  </a:schemeClr>
                </a:solidFill>
              </a:rPr>
              <a:t>Attendance Policy</a:t>
            </a:r>
          </a:p>
        </p:txBody>
      </p:sp>
      <p:pic>
        <p:nvPicPr>
          <p:cNvPr id="4" name="image18.png" descr="image18.png">
            <a:extLst>
              <a:ext uri="{FF2B5EF4-FFF2-40B4-BE49-F238E27FC236}">
                <a16:creationId xmlns:a16="http://schemas.microsoft.com/office/drawing/2014/main" id="{F10F358E-B7B9-3069-37C3-35C7C2BAD9F6}"/>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6" name="Picture 5" descr="A close up of text&#10;&#10;Description automatically generated">
            <a:extLst>
              <a:ext uri="{FF2B5EF4-FFF2-40B4-BE49-F238E27FC236}">
                <a16:creationId xmlns:a16="http://schemas.microsoft.com/office/drawing/2014/main" id="{D933565A-227F-BC53-89ED-094941A68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85" y="3860800"/>
            <a:ext cx="23337630" cy="4013200"/>
          </a:xfrm>
          <a:prstGeom prst="rect">
            <a:avLst/>
          </a:prstGeom>
        </p:spPr>
      </p:pic>
      <p:pic>
        <p:nvPicPr>
          <p:cNvPr id="8" name="Picture 7" descr="A white text with black text&#10;&#10;Description automatically generated">
            <a:extLst>
              <a:ext uri="{FF2B5EF4-FFF2-40B4-BE49-F238E27FC236}">
                <a16:creationId xmlns:a16="http://schemas.microsoft.com/office/drawing/2014/main" id="{AE943487-7422-5B36-425D-69383E38F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85" y="7620000"/>
            <a:ext cx="22883779" cy="4013200"/>
          </a:xfrm>
          <a:prstGeom prst="rect">
            <a:avLst/>
          </a:prstGeom>
        </p:spPr>
      </p:pic>
      <p:pic>
        <p:nvPicPr>
          <p:cNvPr id="11" name="Picture 10">
            <a:extLst>
              <a:ext uri="{FF2B5EF4-FFF2-40B4-BE49-F238E27FC236}">
                <a16:creationId xmlns:a16="http://schemas.microsoft.com/office/drawing/2014/main" id="{1487236B-8873-B88F-E862-81187682B6FC}"/>
              </a:ext>
            </a:extLst>
          </p:cNvPr>
          <p:cNvPicPr>
            <a:picLocks noChangeAspect="1"/>
          </p:cNvPicPr>
          <p:nvPr/>
        </p:nvPicPr>
        <p:blipFill>
          <a:blip r:embed="rId5">
            <a:extLst>
              <a:ext uri="{28A0092B-C50C-407E-A947-70E740481C1C}">
                <a14:useLocalDpi xmlns:a14="http://schemas.microsoft.com/office/drawing/2010/main" val="0"/>
              </a:ext>
            </a:extLst>
          </a:blip>
          <a:srcRect l="4270" t="17986"/>
          <a:stretch/>
        </p:blipFill>
        <p:spPr>
          <a:xfrm>
            <a:off x="523185" y="11633200"/>
            <a:ext cx="21906743" cy="1572180"/>
          </a:xfrm>
          <a:prstGeom prst="rect">
            <a:avLst/>
          </a:prstGeom>
          <a:ln w="76200">
            <a:solidFill>
              <a:srgbClr val="8B0907"/>
            </a:solidFill>
          </a:ln>
        </p:spPr>
      </p:pic>
    </p:spTree>
    <p:extLst>
      <p:ext uri="{BB962C8B-B14F-4D97-AF65-F5344CB8AC3E}">
        <p14:creationId xmlns:p14="http://schemas.microsoft.com/office/powerpoint/2010/main" val="4237629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a:xfrm>
            <a:off x="1206500" y="1629180"/>
            <a:ext cx="21971000" cy="1435100"/>
          </a:xfrm>
        </p:spPr>
        <p:txBody>
          <a:bodyPr lIns="50800" tIns="50800" rIns="50800" bIns="50800" anchor="t">
            <a:normAutofit fontScale="90000"/>
          </a:bodyPr>
          <a:lstStyle/>
          <a:p>
            <a:r>
              <a:rPr lang="en-US" sz="8800" spc="0" dirty="0">
                <a:solidFill>
                  <a:srgbClr val="8B0907"/>
                </a:solidFill>
              </a:rPr>
              <a:t>Assessments (Exams settings)</a:t>
            </a:r>
            <a:br>
              <a:rPr lang="en-US" sz="8800" spc="0" dirty="0">
                <a:solidFill>
                  <a:srgbClr val="8B0907"/>
                </a:solidFill>
              </a:rPr>
            </a:br>
            <a:br>
              <a:rPr lang="en-US" sz="8800" spc="0" dirty="0">
                <a:solidFill>
                  <a:srgbClr val="8B0907"/>
                </a:solidFill>
              </a:rPr>
            </a:br>
            <a:endParaRPr lang="en-US" sz="8800" spc="0" dirty="0">
              <a:solidFill>
                <a:srgbClr val="8B0907"/>
              </a:solidFill>
            </a:endParaRPr>
          </a:p>
        </p:txBody>
      </p:sp>
      <p:sp>
        <p:nvSpPr>
          <p:cNvPr id="5" name="Text Placeholder 2">
            <a:extLst>
              <a:ext uri="{FF2B5EF4-FFF2-40B4-BE49-F238E27FC236}">
                <a16:creationId xmlns:a16="http://schemas.microsoft.com/office/drawing/2014/main" id="{411A8246-5C84-9ABF-71B5-A0A84358F69C}"/>
              </a:ext>
            </a:extLst>
          </p:cNvPr>
          <p:cNvSpPr txBox="1">
            <a:spLocks/>
          </p:cNvSpPr>
          <p:nvPr/>
        </p:nvSpPr>
        <p:spPr>
          <a:xfrm>
            <a:off x="1206843" y="3767963"/>
            <a:ext cx="101219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b="1"/>
              <a:t>Midterm Quiz</a:t>
            </a:r>
          </a:p>
        </p:txBody>
      </p:sp>
      <p:pic>
        <p:nvPicPr>
          <p:cNvPr id="6" name="image18.png" descr="image18.png">
            <a:extLst>
              <a:ext uri="{FF2B5EF4-FFF2-40B4-BE49-F238E27FC236}">
                <a16:creationId xmlns:a16="http://schemas.microsoft.com/office/drawing/2014/main" id="{F7F4334F-F800-2690-ED7E-D13D362121F1}"/>
              </a:ext>
            </a:extLst>
          </p:cNvPr>
          <p:cNvPicPr>
            <a:picLocks noChangeAspect="1"/>
          </p:cNvPicPr>
          <p:nvPr/>
        </p:nvPicPr>
        <p:blipFill>
          <a:blip r:embed="rId3"/>
          <a:stretch>
            <a:fillRect/>
          </a:stretch>
        </p:blipFill>
        <p:spPr>
          <a:xfrm>
            <a:off x="19457055" y="308919"/>
            <a:ext cx="4926945" cy="2260600"/>
          </a:xfrm>
          <a:prstGeom prst="rect">
            <a:avLst/>
          </a:prstGeom>
          <a:ln w="12700">
            <a:miter lim="400000"/>
          </a:ln>
        </p:spPr>
      </p:pic>
      <p:sp>
        <p:nvSpPr>
          <p:cNvPr id="4" name="Text Placeholder 2">
            <a:extLst>
              <a:ext uri="{FF2B5EF4-FFF2-40B4-BE49-F238E27FC236}">
                <a16:creationId xmlns:a16="http://schemas.microsoft.com/office/drawing/2014/main" id="{D1294604-E563-CA22-FB99-8CDE137C8CA7}"/>
              </a:ext>
            </a:extLst>
          </p:cNvPr>
          <p:cNvSpPr txBox="1">
            <a:spLocks/>
          </p:cNvSpPr>
          <p:nvPr/>
        </p:nvSpPr>
        <p:spPr>
          <a:xfrm>
            <a:off x="6739645" y="3767963"/>
            <a:ext cx="101219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b="1"/>
              <a:t>End of Term Exam</a:t>
            </a:r>
          </a:p>
        </p:txBody>
      </p:sp>
      <p:sp>
        <p:nvSpPr>
          <p:cNvPr id="7" name="Text Placeholder 2">
            <a:extLst>
              <a:ext uri="{FF2B5EF4-FFF2-40B4-BE49-F238E27FC236}">
                <a16:creationId xmlns:a16="http://schemas.microsoft.com/office/drawing/2014/main" id="{299D0344-4FCF-E223-9263-E2279EA8DCC7}"/>
              </a:ext>
            </a:extLst>
          </p:cNvPr>
          <p:cNvSpPr txBox="1">
            <a:spLocks/>
          </p:cNvSpPr>
          <p:nvPr/>
        </p:nvSpPr>
        <p:spPr>
          <a:xfrm>
            <a:off x="16755011" y="3767963"/>
            <a:ext cx="101219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b="1"/>
              <a:t>End of Year Exam</a:t>
            </a:r>
          </a:p>
        </p:txBody>
      </p:sp>
      <p:sp>
        <p:nvSpPr>
          <p:cNvPr id="8" name="Text Placeholder 2">
            <a:extLst>
              <a:ext uri="{FF2B5EF4-FFF2-40B4-BE49-F238E27FC236}">
                <a16:creationId xmlns:a16="http://schemas.microsoft.com/office/drawing/2014/main" id="{4D0D4B94-E779-EF95-8C09-BEEB3950861F}"/>
              </a:ext>
            </a:extLst>
          </p:cNvPr>
          <p:cNvSpPr txBox="1">
            <a:spLocks/>
          </p:cNvSpPr>
          <p:nvPr/>
        </p:nvSpPr>
        <p:spPr>
          <a:xfrm>
            <a:off x="671383" y="5031098"/>
            <a:ext cx="4890874"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85800" indent="-685800">
              <a:buFont typeface="Calibri"/>
              <a:buChar char="-"/>
            </a:pPr>
            <a:r>
              <a:rPr lang="en-US" sz="4000"/>
              <a:t>Week 7 of term 1 and term 2 (after reading week)</a:t>
            </a:r>
          </a:p>
          <a:p>
            <a:pPr marL="685800" indent="-685800">
              <a:buFont typeface="Calibri"/>
              <a:buChar char="-"/>
            </a:pPr>
            <a:r>
              <a:rPr lang="en-US" sz="4000"/>
              <a:t>Not credited (does not count toward final grade)</a:t>
            </a:r>
          </a:p>
        </p:txBody>
      </p:sp>
      <p:sp>
        <p:nvSpPr>
          <p:cNvPr id="9" name="Text Placeholder 2">
            <a:extLst>
              <a:ext uri="{FF2B5EF4-FFF2-40B4-BE49-F238E27FC236}">
                <a16:creationId xmlns:a16="http://schemas.microsoft.com/office/drawing/2014/main" id="{416CB42C-0F7E-F92C-BC91-DBE1B4DB5F53}"/>
              </a:ext>
            </a:extLst>
          </p:cNvPr>
          <p:cNvSpPr txBox="1">
            <a:spLocks/>
          </p:cNvSpPr>
          <p:nvPr/>
        </p:nvSpPr>
        <p:spPr>
          <a:xfrm>
            <a:off x="6605544" y="5031098"/>
            <a:ext cx="9310374"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571500" indent="-571500">
              <a:buFont typeface="Calibri"/>
              <a:buChar char="-"/>
            </a:pPr>
            <a:r>
              <a:rPr lang="en-US" sz="4000"/>
              <a:t>Only for </a:t>
            </a:r>
            <a:r>
              <a:rPr lang="en-US" sz="4000" err="1"/>
              <a:t>Nahw</a:t>
            </a:r>
            <a:r>
              <a:rPr lang="en-US" sz="4000"/>
              <a:t> and Sarf modules (</a:t>
            </a:r>
            <a:r>
              <a:rPr lang="en-US" sz="4000">
                <a:solidFill>
                  <a:schemeClr val="accent3">
                    <a:lumMod val="76000"/>
                  </a:schemeClr>
                </a:solidFill>
              </a:rPr>
              <a:t>speaking &amp; listening?</a:t>
            </a:r>
            <a:r>
              <a:rPr lang="en-US" sz="4000"/>
              <a:t>)</a:t>
            </a:r>
            <a:endParaRPr lang="en-US"/>
          </a:p>
          <a:p>
            <a:pPr marL="571500" indent="-571500">
              <a:buFont typeface="Calibri"/>
              <a:buChar char="-"/>
            </a:pPr>
            <a:r>
              <a:rPr lang="en-US" sz="4000"/>
              <a:t>At the end of term 1 and term 2 </a:t>
            </a:r>
            <a:endParaRPr lang="en-US"/>
          </a:p>
          <a:p>
            <a:pPr marL="571500" indent="-571500">
              <a:buFont typeface="Calibri"/>
              <a:buChar char="-"/>
            </a:pPr>
            <a:r>
              <a:rPr lang="en-US" sz="4000"/>
              <a:t>Students must get </a:t>
            </a:r>
            <a:r>
              <a:rPr lang="en-US" sz="4000">
                <a:highlight>
                  <a:srgbClr val="FFFF00"/>
                </a:highlight>
              </a:rPr>
              <a:t>minimum 50% </a:t>
            </a:r>
            <a:r>
              <a:rPr lang="en-US" sz="4000"/>
              <a:t>with one opportunity to </a:t>
            </a:r>
            <a:r>
              <a:rPr lang="en-US" sz="4000" err="1"/>
              <a:t>resit</a:t>
            </a:r>
            <a:r>
              <a:rPr lang="en-US" sz="4000"/>
              <a:t>.</a:t>
            </a:r>
          </a:p>
          <a:p>
            <a:pPr marL="571500" indent="-571500">
              <a:buFont typeface="Calibri"/>
              <a:buChar char="-"/>
            </a:pPr>
            <a:r>
              <a:rPr lang="en-US" sz="4000"/>
              <a:t>If they do not pass the assessment, they cannot continue onto the course </a:t>
            </a:r>
          </a:p>
          <a:p>
            <a:pPr marL="571500" indent="-571500">
              <a:buFont typeface="Calibri"/>
              <a:buChar char="-"/>
            </a:pPr>
            <a:r>
              <a:rPr lang="en-US" sz="4000"/>
              <a:t>Arabic Literature &amp; Classical Islamic Texts modules have a </a:t>
            </a:r>
            <a:r>
              <a:rPr lang="en-US" sz="4000" b="1"/>
              <a:t>translation assessment </a:t>
            </a:r>
            <a:r>
              <a:rPr lang="en-US" sz="4000"/>
              <a:t>in term 3.</a:t>
            </a:r>
          </a:p>
        </p:txBody>
      </p:sp>
      <p:sp>
        <p:nvSpPr>
          <p:cNvPr id="10" name="Text Placeholder 2">
            <a:extLst>
              <a:ext uri="{FF2B5EF4-FFF2-40B4-BE49-F238E27FC236}">
                <a16:creationId xmlns:a16="http://schemas.microsoft.com/office/drawing/2014/main" id="{8038A3B0-F2F8-2673-5535-E8BA89C9928D}"/>
              </a:ext>
            </a:extLst>
          </p:cNvPr>
          <p:cNvSpPr txBox="1">
            <a:spLocks/>
          </p:cNvSpPr>
          <p:nvPr/>
        </p:nvSpPr>
        <p:spPr>
          <a:xfrm>
            <a:off x="16425497" y="4851483"/>
            <a:ext cx="8186008"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571500" indent="-571500">
              <a:buFont typeface="Calibri"/>
              <a:buChar char="-"/>
            </a:pPr>
            <a:r>
              <a:rPr lang="en-US" sz="4000"/>
              <a:t>All core modules </a:t>
            </a:r>
          </a:p>
          <a:p>
            <a:endParaRPr lang="en-US" sz="4000"/>
          </a:p>
        </p:txBody>
      </p:sp>
      <p:sp>
        <p:nvSpPr>
          <p:cNvPr id="11" name="TextBox 10">
            <a:extLst>
              <a:ext uri="{FF2B5EF4-FFF2-40B4-BE49-F238E27FC236}">
                <a16:creationId xmlns:a16="http://schemas.microsoft.com/office/drawing/2014/main" id="{49F9322C-77E5-57D9-AF79-F9F064A21767}"/>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Classical Arabic Programme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6773-9E82-F13B-A4D9-4371B38B069E}"/>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85ADD2-92F4-4755-4192-CD5B1BB5D7F3}"/>
              </a:ext>
            </a:extLst>
          </p:cNvPr>
          <p:cNvGraphicFramePr>
            <a:graphicFrameLocks noGrp="1"/>
          </p:cNvGraphicFramePr>
          <p:nvPr>
            <p:extLst>
              <p:ext uri="{D42A27DB-BD31-4B8C-83A1-F6EECF244321}">
                <p14:modId xmlns:p14="http://schemas.microsoft.com/office/powerpoint/2010/main" val="2715858925"/>
              </p:ext>
            </p:extLst>
          </p:nvPr>
        </p:nvGraphicFramePr>
        <p:xfrm>
          <a:off x="1156608" y="1440873"/>
          <a:ext cx="18300447" cy="11848519"/>
        </p:xfrm>
        <a:graphic>
          <a:graphicData uri="http://schemas.openxmlformats.org/drawingml/2006/table">
            <a:tbl>
              <a:tblPr firstRow="1" bandRow="1">
                <a:tableStyleId>{5940675A-B579-460E-94D1-54222C63F5DA}</a:tableStyleId>
              </a:tblPr>
              <a:tblGrid>
                <a:gridCol w="3443101">
                  <a:extLst>
                    <a:ext uri="{9D8B030D-6E8A-4147-A177-3AD203B41FA5}">
                      <a16:colId xmlns:a16="http://schemas.microsoft.com/office/drawing/2014/main" val="998485075"/>
                    </a:ext>
                  </a:extLst>
                </a:gridCol>
                <a:gridCol w="3463636">
                  <a:extLst>
                    <a:ext uri="{9D8B030D-6E8A-4147-A177-3AD203B41FA5}">
                      <a16:colId xmlns:a16="http://schemas.microsoft.com/office/drawing/2014/main" val="500546465"/>
                    </a:ext>
                  </a:extLst>
                </a:gridCol>
                <a:gridCol w="6660762">
                  <a:extLst>
                    <a:ext uri="{9D8B030D-6E8A-4147-A177-3AD203B41FA5}">
                      <a16:colId xmlns:a16="http://schemas.microsoft.com/office/drawing/2014/main" val="3986527874"/>
                    </a:ext>
                  </a:extLst>
                </a:gridCol>
                <a:gridCol w="4732948">
                  <a:extLst>
                    <a:ext uri="{9D8B030D-6E8A-4147-A177-3AD203B41FA5}">
                      <a16:colId xmlns:a16="http://schemas.microsoft.com/office/drawing/2014/main" val="3497844439"/>
                    </a:ext>
                  </a:extLst>
                </a:gridCol>
              </a:tblGrid>
              <a:tr h="818612">
                <a:tc>
                  <a:txBody>
                    <a:bodyPr/>
                    <a:lstStyle/>
                    <a:p>
                      <a:pPr algn="l"/>
                      <a:r>
                        <a:rPr lang="en-US" sz="4800" b="1">
                          <a:solidFill>
                            <a:schemeClr val="bg2">
                              <a:lumMod val="10000"/>
                            </a:schemeClr>
                          </a:solidFill>
                        </a:rPr>
                        <a:t>Module</a:t>
                      </a:r>
                    </a:p>
                  </a:txBody>
                  <a:tcPr/>
                </a:tc>
                <a:tc>
                  <a:txBody>
                    <a:bodyPr/>
                    <a:lstStyle/>
                    <a:p>
                      <a:pPr algn="l"/>
                      <a:r>
                        <a:rPr lang="en-US" sz="4800" b="1">
                          <a:solidFill>
                            <a:schemeClr val="bg2">
                              <a:lumMod val="10000"/>
                            </a:schemeClr>
                          </a:solidFill>
                        </a:rPr>
                        <a:t>Term</a:t>
                      </a:r>
                    </a:p>
                  </a:txBody>
                  <a:tcPr/>
                </a:tc>
                <a:tc>
                  <a:txBody>
                    <a:bodyPr/>
                    <a:lstStyle/>
                    <a:p>
                      <a:pPr algn="l"/>
                      <a:r>
                        <a:rPr lang="en-US" sz="4800" b="1">
                          <a:solidFill>
                            <a:schemeClr val="bg2">
                              <a:lumMod val="10000"/>
                            </a:schemeClr>
                          </a:solidFill>
                        </a:rPr>
                        <a:t>Assessment</a:t>
                      </a:r>
                    </a:p>
                  </a:txBody>
                  <a:tcPr/>
                </a:tc>
                <a:tc>
                  <a:txBody>
                    <a:bodyPr/>
                    <a:lstStyle/>
                    <a:p>
                      <a:pPr algn="l"/>
                      <a:r>
                        <a:rPr lang="en-US" sz="4800" b="1">
                          <a:solidFill>
                            <a:schemeClr val="bg2">
                              <a:lumMod val="10000"/>
                            </a:schemeClr>
                          </a:solidFill>
                        </a:rPr>
                        <a:t>Deadline</a:t>
                      </a:r>
                    </a:p>
                  </a:txBody>
                  <a:tcPr/>
                </a:tc>
                <a:extLst>
                  <a:ext uri="{0D108BD9-81ED-4DB2-BD59-A6C34878D82A}">
                    <a16:rowId xmlns:a16="http://schemas.microsoft.com/office/drawing/2014/main" val="4097107695"/>
                  </a:ext>
                </a:extLst>
              </a:tr>
              <a:tr h="3436039">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lang="en-US" sz="4000">
                          <a:solidFill>
                            <a:schemeClr val="bg2">
                              <a:lumMod val="10000"/>
                            </a:schemeClr>
                          </a:solidFill>
                        </a:rPr>
                        <a:t>Sarf (Arabic Morphology) </a:t>
                      </a:r>
                    </a:p>
                  </a:txBody>
                  <a:tcPr/>
                </a:tc>
                <a:tc>
                  <a:txBody>
                    <a:bodyPr/>
                    <a:lstStyle/>
                    <a:p>
                      <a:pPr marL="685800" indent="-685800" algn="l">
                        <a:buFont typeface="Arial" panose="020B0604020202020204" pitchFamily="34" charset="0"/>
                        <a:buChar char="•"/>
                      </a:pPr>
                      <a:r>
                        <a:rPr lang="en-US" sz="4000">
                          <a:solidFill>
                            <a:schemeClr val="bg2">
                              <a:lumMod val="10000"/>
                            </a:schemeClr>
                          </a:solidFill>
                        </a:rPr>
                        <a:t>All 3 terms </a:t>
                      </a:r>
                      <a:endParaRPr lang="en-US">
                        <a:solidFill>
                          <a:schemeClr val="bg2">
                            <a:lumMod val="10000"/>
                          </a:schemeClr>
                        </a:solidFill>
                      </a:endParaRPr>
                    </a:p>
                  </a:txBody>
                  <a:tcPr/>
                </a:tc>
                <a:tc>
                  <a:txBody>
                    <a:bodyPr/>
                    <a:lstStyle/>
                    <a:p>
                      <a:pPr marL="685800" indent="-685800" algn="l">
                        <a:buFont typeface="Arial" panose="020B0604020202020204" pitchFamily="34" charset="0"/>
                        <a:buChar char="•"/>
                      </a:pPr>
                      <a:r>
                        <a:rPr lang="en-US" sz="4000">
                          <a:solidFill>
                            <a:schemeClr val="bg2">
                              <a:lumMod val="10000"/>
                            </a:schemeClr>
                          </a:solidFill>
                        </a:rPr>
                        <a:t>Two end of term (1 &amp; 2) oral exams 25% each</a:t>
                      </a:r>
                    </a:p>
                    <a:p>
                      <a:pPr marL="685800" indent="-685800" algn="l">
                        <a:buFont typeface="Arial" panose="020B0604020202020204" pitchFamily="34" charset="0"/>
                        <a:buChar char="•"/>
                      </a:pPr>
                      <a:endParaRPr lang="en-US" sz="4000">
                        <a:solidFill>
                          <a:schemeClr val="bg2">
                            <a:lumMod val="10000"/>
                          </a:schemeClr>
                        </a:solidFill>
                      </a:endParaRPr>
                    </a:p>
                    <a:p>
                      <a:pPr marL="685800" indent="-685800" algn="l">
                        <a:buFont typeface="Arial" panose="020B0604020202020204" pitchFamily="34" charset="0"/>
                        <a:buChar char="•"/>
                      </a:pPr>
                      <a:r>
                        <a:rPr lang="en-US" sz="4000">
                          <a:solidFill>
                            <a:schemeClr val="bg2">
                              <a:lumMod val="10000"/>
                            </a:schemeClr>
                          </a:solidFill>
                        </a:rPr>
                        <a:t>End of year exam 50%</a:t>
                      </a:r>
                    </a:p>
                  </a:txBody>
                  <a:tcPr/>
                </a:tc>
                <a:tc>
                  <a:txBody>
                    <a:bodyPr/>
                    <a:lstStyle/>
                    <a:p>
                      <a:pPr marL="685800" indent="-685800" algn="l">
                        <a:buFont typeface="Arial" panose="020B0604020202020204" pitchFamily="34" charset="0"/>
                        <a:buChar char="•"/>
                      </a:pPr>
                      <a:r>
                        <a:rPr lang="en-US" sz="4000">
                          <a:solidFill>
                            <a:schemeClr val="bg2">
                              <a:lumMod val="10000"/>
                            </a:schemeClr>
                          </a:solidFill>
                        </a:rPr>
                        <a:t>Week 11 of Terms 1 &amp; 2</a:t>
                      </a:r>
                    </a:p>
                    <a:p>
                      <a:pPr marL="685800" indent="-685800" algn="l">
                        <a:buFont typeface="Arial" panose="020B0604020202020204" pitchFamily="34" charset="0"/>
                        <a:buChar char="•"/>
                      </a:pPr>
                      <a:endParaRPr lang="en-US" sz="4000">
                        <a:solidFill>
                          <a:schemeClr val="bg2">
                            <a:lumMod val="10000"/>
                          </a:schemeClr>
                        </a:solidFill>
                      </a:endParaRPr>
                    </a:p>
                    <a:p>
                      <a:pPr marL="685800" indent="-685800" algn="l">
                        <a:buFont typeface="Arial" panose="020B0604020202020204" pitchFamily="34" charset="0"/>
                        <a:buChar char="•"/>
                      </a:pPr>
                      <a:r>
                        <a:rPr lang="en-US" sz="4000">
                          <a:solidFill>
                            <a:schemeClr val="bg2">
                              <a:lumMod val="10000"/>
                            </a:schemeClr>
                          </a:solidFill>
                        </a:rPr>
                        <a:t>Exam Week</a:t>
                      </a:r>
                    </a:p>
                  </a:txBody>
                  <a:tcPr/>
                </a:tc>
                <a:extLst>
                  <a:ext uri="{0D108BD9-81ED-4DB2-BD59-A6C34878D82A}">
                    <a16:rowId xmlns:a16="http://schemas.microsoft.com/office/drawing/2014/main" val="3823732064"/>
                  </a:ext>
                </a:extLst>
              </a:tr>
              <a:tr h="2516473">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lang="en-US" sz="4000" err="1">
                          <a:solidFill>
                            <a:schemeClr val="bg2">
                              <a:lumMod val="10000"/>
                            </a:schemeClr>
                          </a:solidFill>
                        </a:rPr>
                        <a:t>Naḥw</a:t>
                      </a:r>
                      <a:r>
                        <a:rPr lang="en-US" sz="4000">
                          <a:solidFill>
                            <a:schemeClr val="bg2">
                              <a:lumMod val="10000"/>
                            </a:schemeClr>
                          </a:solidFill>
                        </a:rPr>
                        <a:t> (Arabic Syntax) </a:t>
                      </a:r>
                    </a:p>
                  </a:txBody>
                  <a:tcPr/>
                </a:tc>
                <a:tc>
                  <a:txBody>
                    <a:bodyPr/>
                    <a:lstStyle/>
                    <a:p>
                      <a:pPr marL="685800" indent="-685800" algn="l">
                        <a:buFont typeface="Arial" panose="020B0604020202020204" pitchFamily="34" charset="0"/>
                        <a:buChar char="•"/>
                      </a:pPr>
                      <a:r>
                        <a:rPr lang="en-US" sz="4000" dirty="0">
                          <a:solidFill>
                            <a:schemeClr val="bg2">
                              <a:lumMod val="10000"/>
                            </a:schemeClr>
                          </a:solidFill>
                        </a:rPr>
                        <a:t>All 3 terms </a:t>
                      </a:r>
                      <a:endParaRPr lang="en-US" dirty="0">
                        <a:solidFill>
                          <a:schemeClr val="bg2">
                            <a:lumMod val="10000"/>
                          </a:schemeClr>
                        </a:solidFill>
                      </a:endParaRPr>
                    </a:p>
                  </a:txBody>
                  <a:tcPr/>
                </a:tc>
                <a:tc>
                  <a:txBody>
                    <a:bodyPr/>
                    <a:lstStyle/>
                    <a:p>
                      <a:pPr marL="685800" indent="-685800" algn="l">
                        <a:buFont typeface="Arial" panose="020B0604020202020204" pitchFamily="34" charset="0"/>
                        <a:buChar char="•"/>
                      </a:pPr>
                      <a:r>
                        <a:rPr lang="en-US" sz="4000">
                          <a:solidFill>
                            <a:schemeClr val="bg2">
                              <a:lumMod val="10000"/>
                            </a:schemeClr>
                          </a:solidFill>
                        </a:rPr>
                        <a:t>Two end of term (1 &amp; 2) exams 25% each</a:t>
                      </a:r>
                      <a:br>
                        <a:rPr lang="en-US" sz="4000">
                          <a:solidFill>
                            <a:schemeClr val="bg2">
                              <a:lumMod val="10000"/>
                            </a:schemeClr>
                          </a:solidFill>
                        </a:rPr>
                      </a:br>
                      <a:endParaRPr lang="en-US" sz="4000">
                        <a:solidFill>
                          <a:schemeClr val="bg2">
                            <a:lumMod val="10000"/>
                          </a:schemeClr>
                        </a:solidFill>
                      </a:endParaRPr>
                    </a:p>
                    <a:p>
                      <a:pPr marL="685800" marR="0" lvl="0" indent="-685800" algn="l" rtl="0" eaLnBrk="1" fontAlgn="auto" latinLnBrk="0" hangingPunct="1">
                        <a:lnSpc>
                          <a:spcPct val="100000"/>
                        </a:lnSpc>
                        <a:spcBef>
                          <a:spcPts val="0"/>
                        </a:spcBef>
                        <a:spcAft>
                          <a:spcPts val="0"/>
                        </a:spcAft>
                        <a:buClrTx/>
                        <a:buSzTx/>
                        <a:buFont typeface="Arial" panose="020B0604020202020204" pitchFamily="34" charset="0"/>
                        <a:buChar char="•"/>
                      </a:pPr>
                      <a:r>
                        <a:rPr lang="en-US" sz="4000">
                          <a:solidFill>
                            <a:schemeClr val="bg2">
                              <a:lumMod val="10000"/>
                            </a:schemeClr>
                          </a:solidFill>
                        </a:rPr>
                        <a:t>End of Year exam 50%</a:t>
                      </a:r>
                    </a:p>
                  </a:txBody>
                  <a:tcPr/>
                </a:tc>
                <a:tc>
                  <a:txBody>
                    <a:bodyPr/>
                    <a:lstStyle/>
                    <a:p>
                      <a:pPr marL="685800" indent="-685800" algn="l">
                        <a:buClr>
                          <a:srgbClr val="5E5E5E"/>
                        </a:buClr>
                        <a:buFont typeface="Arial,Sans-Serif" panose="020B0604020202020204" pitchFamily="34" charset="0"/>
                        <a:buChar char="•"/>
                      </a:pPr>
                      <a:r>
                        <a:rPr lang="en-US" sz="4000" b="0" i="0" u="none" strike="noStrike" noProof="0">
                          <a:solidFill>
                            <a:schemeClr val="bg2">
                              <a:lumMod val="10000"/>
                            </a:schemeClr>
                          </a:solidFill>
                          <a:latin typeface="Helvetica Neue"/>
                        </a:rPr>
                        <a:t>Week 11 of Terms 1 &amp; 2</a:t>
                      </a:r>
                    </a:p>
                    <a:p>
                      <a:pPr marL="685800" lvl="0" indent="-685800" algn="l">
                        <a:buClr>
                          <a:srgbClr val="5E5E5E"/>
                        </a:buClr>
                        <a:buFont typeface="Arial,Sans-Serif" panose="020B0604020202020204" pitchFamily="34" charset="0"/>
                        <a:buChar char="•"/>
                      </a:pPr>
                      <a:endParaRPr lang="en-US" sz="4000" b="0" i="0" u="none" strike="noStrike" noProof="0">
                        <a:solidFill>
                          <a:schemeClr val="bg2">
                            <a:lumMod val="10000"/>
                          </a:schemeClr>
                        </a:solidFill>
                        <a:latin typeface="Helvetica Neue"/>
                      </a:endParaRPr>
                    </a:p>
                    <a:p>
                      <a:pPr marL="685800" lvl="0" indent="-685800" algn="l">
                        <a:buClr>
                          <a:srgbClr val="5E5E5E"/>
                        </a:buClr>
                        <a:buFont typeface="Arial,Sans-Serif" panose="020B0604020202020204" pitchFamily="34" charset="0"/>
                        <a:buChar char="•"/>
                      </a:pPr>
                      <a:r>
                        <a:rPr lang="en-US" sz="4000" b="0" i="0" u="none" strike="noStrike" noProof="0">
                          <a:solidFill>
                            <a:schemeClr val="bg2">
                              <a:lumMod val="10000"/>
                            </a:schemeClr>
                          </a:solidFill>
                          <a:latin typeface="Helvetica Neue"/>
                        </a:rPr>
                        <a:t>Exam Week</a:t>
                      </a:r>
                      <a:endParaRPr lang="en-US">
                        <a:solidFill>
                          <a:schemeClr val="bg2">
                            <a:lumMod val="10000"/>
                          </a:schemeClr>
                        </a:solidFill>
                      </a:endParaRPr>
                    </a:p>
                  </a:txBody>
                  <a:tcPr/>
                </a:tc>
                <a:extLst>
                  <a:ext uri="{0D108BD9-81ED-4DB2-BD59-A6C34878D82A}">
                    <a16:rowId xmlns:a16="http://schemas.microsoft.com/office/drawing/2014/main" val="730011914"/>
                  </a:ext>
                </a:extLst>
              </a:tr>
              <a:tr h="2516473">
                <a:tc>
                  <a:txBody>
                    <a:bodyPr/>
                    <a:lstStyle/>
                    <a:p>
                      <a:pPr marL="0" lvl="0" indent="0" algn="l">
                        <a:lnSpc>
                          <a:spcPct val="100000"/>
                        </a:lnSpc>
                        <a:spcBef>
                          <a:spcPts val="0"/>
                        </a:spcBef>
                        <a:spcAft>
                          <a:spcPts val="0"/>
                        </a:spcAft>
                        <a:buNone/>
                      </a:pPr>
                      <a:r>
                        <a:rPr lang="en-US" sz="4000">
                          <a:solidFill>
                            <a:schemeClr val="bg2">
                              <a:lumMod val="10000"/>
                            </a:schemeClr>
                          </a:solidFill>
                        </a:rPr>
                        <a:t>Arabic literature </a:t>
                      </a:r>
                    </a:p>
                  </a:txBody>
                  <a:tcPr/>
                </a:tc>
                <a:tc>
                  <a:txBody>
                    <a:bodyPr/>
                    <a:lstStyle/>
                    <a:p>
                      <a:pPr marL="571500" lvl="0" indent="-571500" algn="l">
                        <a:buFont typeface="Calibri"/>
                        <a:buChar char="-"/>
                      </a:pPr>
                      <a:r>
                        <a:rPr lang="en-US" sz="4000">
                          <a:solidFill>
                            <a:schemeClr val="bg2">
                              <a:lumMod val="10000"/>
                            </a:schemeClr>
                          </a:solidFill>
                        </a:rPr>
                        <a:t>All 3 terms </a:t>
                      </a:r>
                    </a:p>
                  </a:txBody>
                  <a:tcPr/>
                </a:tc>
                <a:tc>
                  <a:txBody>
                    <a:bodyPr/>
                    <a:lstStyle/>
                    <a:p>
                      <a:pPr marL="685800" lvl="0" indent="-685800" algn="l">
                        <a:buFont typeface="Arial"/>
                        <a:buChar char="•"/>
                      </a:pPr>
                      <a:r>
                        <a:rPr lang="en-US" sz="4000">
                          <a:solidFill>
                            <a:schemeClr val="bg2">
                              <a:lumMod val="10000"/>
                            </a:schemeClr>
                          </a:solidFill>
                        </a:rPr>
                        <a:t>Term 2 week 11 translation exam 50%</a:t>
                      </a:r>
                      <a:br>
                        <a:rPr lang="en-US" sz="4000">
                          <a:solidFill>
                            <a:schemeClr val="bg2">
                              <a:lumMod val="10000"/>
                            </a:schemeClr>
                          </a:solidFill>
                        </a:rPr>
                      </a:br>
                      <a:endParaRPr lang="en-US" sz="4000">
                        <a:solidFill>
                          <a:schemeClr val="bg2">
                            <a:lumMod val="10000"/>
                          </a:schemeClr>
                        </a:solidFill>
                      </a:endParaRPr>
                    </a:p>
                    <a:p>
                      <a:pPr marL="685800" lvl="0" indent="-685800" algn="l">
                        <a:buFont typeface="Arial"/>
                        <a:buChar char="•"/>
                      </a:pPr>
                      <a:r>
                        <a:rPr lang="en-US" sz="4000">
                          <a:solidFill>
                            <a:schemeClr val="bg2">
                              <a:lumMod val="10000"/>
                            </a:schemeClr>
                          </a:solidFill>
                        </a:rPr>
                        <a:t>End of year exam 50% </a:t>
                      </a:r>
                    </a:p>
                  </a:txBody>
                  <a:tcPr/>
                </a:tc>
                <a:tc>
                  <a:txBody>
                    <a:bodyPr/>
                    <a:lstStyle/>
                    <a:p>
                      <a:pPr marL="685800" lvl="0" indent="-685800" algn="l">
                        <a:buFont typeface="Arial"/>
                        <a:buChar char="•"/>
                      </a:pPr>
                      <a:r>
                        <a:rPr lang="en-US" sz="4000">
                          <a:solidFill>
                            <a:schemeClr val="bg2">
                              <a:lumMod val="10000"/>
                            </a:schemeClr>
                          </a:solidFill>
                        </a:rPr>
                        <a:t>Term 2 week 11</a:t>
                      </a:r>
                    </a:p>
                    <a:p>
                      <a:pPr marL="685800" lvl="0" indent="-685800" algn="l">
                        <a:buFont typeface="Arial"/>
                        <a:buChar char="•"/>
                      </a:pPr>
                      <a:endParaRPr lang="en-US" sz="4000">
                        <a:solidFill>
                          <a:schemeClr val="bg2">
                            <a:lumMod val="10000"/>
                          </a:schemeClr>
                        </a:solidFill>
                      </a:endParaRPr>
                    </a:p>
                    <a:p>
                      <a:pPr marL="685800" lvl="0" indent="-685800" algn="l">
                        <a:buFont typeface="Arial"/>
                        <a:buChar char="•"/>
                      </a:pPr>
                      <a:r>
                        <a:rPr lang="en-US" sz="4000">
                          <a:solidFill>
                            <a:schemeClr val="bg2">
                              <a:lumMod val="10000"/>
                            </a:schemeClr>
                          </a:solidFill>
                        </a:rPr>
                        <a:t>Exam week </a:t>
                      </a:r>
                    </a:p>
                  </a:txBody>
                  <a:tcPr/>
                </a:tc>
                <a:extLst>
                  <a:ext uri="{0D108BD9-81ED-4DB2-BD59-A6C34878D82A}">
                    <a16:rowId xmlns:a16="http://schemas.microsoft.com/office/drawing/2014/main" val="3722548418"/>
                  </a:ext>
                </a:extLst>
              </a:tr>
              <a:tr h="2516473">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lang="en-US" sz="4000">
                          <a:solidFill>
                            <a:schemeClr val="bg2">
                              <a:lumMod val="10000"/>
                            </a:schemeClr>
                          </a:solidFill>
                        </a:rPr>
                        <a:t>Classical Islamic Texts </a:t>
                      </a:r>
                    </a:p>
                  </a:txBody>
                  <a:tcPr/>
                </a:tc>
                <a:tc>
                  <a:txBody>
                    <a:bodyPr/>
                    <a:lstStyle/>
                    <a:p>
                      <a:pPr marL="685800" indent="-685800" algn="l">
                        <a:buFont typeface="Arial" panose="020B0604020202020204" pitchFamily="34" charset="0"/>
                        <a:buChar char="•"/>
                      </a:pPr>
                      <a:r>
                        <a:rPr lang="en-US" sz="4000">
                          <a:solidFill>
                            <a:schemeClr val="bg2">
                              <a:lumMod val="10000"/>
                            </a:schemeClr>
                          </a:solidFill>
                        </a:rPr>
                        <a:t>Term 2</a:t>
                      </a:r>
                    </a:p>
                  </a:txBody>
                  <a:tcPr/>
                </a:tc>
                <a:tc>
                  <a:txBody>
                    <a:bodyPr/>
                    <a:lstStyle/>
                    <a:p>
                      <a:pPr marL="685800" marR="0" indent="-6858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a:solidFill>
                            <a:schemeClr val="bg2">
                              <a:lumMod val="10000"/>
                            </a:schemeClr>
                          </a:solidFill>
                        </a:rPr>
                        <a:t>Translation exam (Exam) 50%</a:t>
                      </a:r>
                    </a:p>
                    <a:p>
                      <a:pPr marL="685800" marR="0" indent="-6858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a:solidFill>
                            <a:schemeClr val="bg2">
                              <a:lumMod val="10000"/>
                            </a:schemeClr>
                          </a:solidFill>
                        </a:rPr>
                        <a:t>End of year written exam 50%</a:t>
                      </a:r>
                    </a:p>
                  </a:txBody>
                  <a:tcPr/>
                </a:tc>
                <a:tc>
                  <a:txBody>
                    <a:bodyPr/>
                    <a:lstStyle/>
                    <a:p>
                      <a:pPr marL="685800" indent="-685800" algn="l">
                        <a:buFont typeface="Arial" panose="020B0604020202020204" pitchFamily="34" charset="0"/>
                        <a:buChar char="•"/>
                      </a:pPr>
                      <a:r>
                        <a:rPr lang="en-US" sz="4000" dirty="0">
                          <a:solidFill>
                            <a:schemeClr val="bg2">
                              <a:lumMod val="10000"/>
                            </a:schemeClr>
                          </a:solidFill>
                        </a:rPr>
                        <a:t>Term 3, Week 5</a:t>
                      </a:r>
                      <a:br>
                        <a:rPr lang="en-US" sz="4000" dirty="0">
                          <a:solidFill>
                            <a:schemeClr val="bg2">
                              <a:lumMod val="10000"/>
                            </a:schemeClr>
                          </a:solidFill>
                        </a:rPr>
                      </a:br>
                      <a:endParaRPr lang="en-US" sz="4000" dirty="0">
                        <a:solidFill>
                          <a:schemeClr val="bg2">
                            <a:lumMod val="10000"/>
                          </a:schemeClr>
                        </a:solidFill>
                      </a:endParaRPr>
                    </a:p>
                    <a:p>
                      <a:pPr marL="685800" indent="-685800" algn="l">
                        <a:buFont typeface="Arial" panose="020B0604020202020204" pitchFamily="34" charset="0"/>
                        <a:buChar char="•"/>
                      </a:pPr>
                      <a:r>
                        <a:rPr lang="en-US" sz="4000" dirty="0">
                          <a:solidFill>
                            <a:schemeClr val="bg2">
                              <a:lumMod val="10000"/>
                            </a:schemeClr>
                          </a:solidFill>
                        </a:rPr>
                        <a:t>Exam week</a:t>
                      </a:r>
                    </a:p>
                  </a:txBody>
                  <a:tcPr/>
                </a:tc>
                <a:extLst>
                  <a:ext uri="{0D108BD9-81ED-4DB2-BD59-A6C34878D82A}">
                    <a16:rowId xmlns:a16="http://schemas.microsoft.com/office/drawing/2014/main" val="360485888"/>
                  </a:ext>
                </a:extLst>
              </a:tr>
            </a:tbl>
          </a:graphicData>
        </a:graphic>
      </p:graphicFrame>
      <p:sp>
        <p:nvSpPr>
          <p:cNvPr id="3" name="TextBox 2">
            <a:extLst>
              <a:ext uri="{FF2B5EF4-FFF2-40B4-BE49-F238E27FC236}">
                <a16:creationId xmlns:a16="http://schemas.microsoft.com/office/drawing/2014/main" id="{999F5393-4079-9ADA-EC09-6B95F51B5097}"/>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Classical Arabic Programme</a:t>
            </a:r>
          </a:p>
        </p:txBody>
      </p:sp>
      <p:pic>
        <p:nvPicPr>
          <p:cNvPr id="7" name="image18.png" descr="image18.png">
            <a:extLst>
              <a:ext uri="{FF2B5EF4-FFF2-40B4-BE49-F238E27FC236}">
                <a16:creationId xmlns:a16="http://schemas.microsoft.com/office/drawing/2014/main" id="{BA62F15B-CBA3-CAF6-2730-A5E783143ED2}"/>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Tree>
    <p:extLst>
      <p:ext uri="{BB962C8B-B14F-4D97-AF65-F5344CB8AC3E}">
        <p14:creationId xmlns:p14="http://schemas.microsoft.com/office/powerpoint/2010/main" val="20254581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C5B2-49D2-87B8-FEB5-B182A33781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F9ED09-A145-6D29-F3C0-8A558A2D31E3}"/>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err="1">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CertHE</a:t>
            </a: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 in CISL Programme</a:t>
            </a:r>
          </a:p>
        </p:txBody>
      </p:sp>
      <p:pic>
        <p:nvPicPr>
          <p:cNvPr id="7" name="image18.png" descr="image18.png">
            <a:extLst>
              <a:ext uri="{FF2B5EF4-FFF2-40B4-BE49-F238E27FC236}">
                <a16:creationId xmlns:a16="http://schemas.microsoft.com/office/drawing/2014/main" id="{7BEAD4D9-B8D8-4A29-9369-CBE9D1AC4B7A}"/>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pic>
        <p:nvPicPr>
          <p:cNvPr id="2" name="Picture 1" descr="A white rectangular chart with yellow and blue squares&#10;&#10;AI-generated content may be incorrect.">
            <a:extLst>
              <a:ext uri="{FF2B5EF4-FFF2-40B4-BE49-F238E27FC236}">
                <a16:creationId xmlns:a16="http://schemas.microsoft.com/office/drawing/2014/main" id="{EA1FC108-EC5D-2A54-D3C8-8E0E85857335}"/>
              </a:ext>
            </a:extLst>
          </p:cNvPr>
          <p:cNvPicPr>
            <a:picLocks noChangeAspect="1"/>
          </p:cNvPicPr>
          <p:nvPr/>
        </p:nvPicPr>
        <p:blipFill>
          <a:blip r:embed="rId3">
            <a:extLst>
              <a:ext uri="{28A0092B-C50C-407E-A947-70E740481C1C}">
                <a14:useLocalDpi xmlns:a14="http://schemas.microsoft.com/office/drawing/2010/main" val="0"/>
              </a:ext>
            </a:extLst>
          </a:blip>
          <a:srcRect t="13115" b="4153"/>
          <a:stretch>
            <a:fillRect/>
          </a:stretch>
        </p:blipFill>
        <p:spPr>
          <a:xfrm>
            <a:off x="304798" y="2549236"/>
            <a:ext cx="19953817" cy="9268691"/>
          </a:xfrm>
          <a:prstGeom prst="rect">
            <a:avLst/>
          </a:prstGeom>
        </p:spPr>
      </p:pic>
      <p:pic>
        <p:nvPicPr>
          <p:cNvPr id="4" name="Picture 3" descr="A blue and black logo&#10;&#10;Description automatically generated">
            <a:extLst>
              <a:ext uri="{FF2B5EF4-FFF2-40B4-BE49-F238E27FC236}">
                <a16:creationId xmlns:a16="http://schemas.microsoft.com/office/drawing/2014/main" id="{6990B070-03C4-081C-5108-F1792FEFC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414" y="10113817"/>
            <a:ext cx="2133135" cy="3602181"/>
          </a:xfrm>
          <a:prstGeom prst="rect">
            <a:avLst/>
          </a:prstGeom>
        </p:spPr>
      </p:pic>
    </p:spTree>
    <p:extLst>
      <p:ext uri="{BB962C8B-B14F-4D97-AF65-F5344CB8AC3E}">
        <p14:creationId xmlns:p14="http://schemas.microsoft.com/office/powerpoint/2010/main" val="33162383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a:bodyPr>
          <a:lstStyle/>
          <a:p>
            <a:r>
              <a:rPr lang="en-US" sz="8800" spc="0">
                <a:solidFill>
                  <a:srgbClr val="8B0907"/>
                </a:solidFill>
              </a:rPr>
              <a:t>Assessment</a:t>
            </a:r>
            <a:endParaRPr lang="en-US">
              <a:solidFill>
                <a:srgbClr val="8B0907"/>
              </a:solidFill>
            </a:endParaRPr>
          </a:p>
        </p:txBody>
      </p:sp>
      <p:pic>
        <p:nvPicPr>
          <p:cNvPr id="4" name="image18.png" descr="image18.png">
            <a:extLst>
              <a:ext uri="{FF2B5EF4-FFF2-40B4-BE49-F238E27FC236}">
                <a16:creationId xmlns:a16="http://schemas.microsoft.com/office/drawing/2014/main" id="{EF0795B1-FD9C-5D65-A7D5-D55E08FA276C}"/>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graphicFrame>
        <p:nvGraphicFramePr>
          <p:cNvPr id="3" name="Table 2">
            <a:extLst>
              <a:ext uri="{FF2B5EF4-FFF2-40B4-BE49-F238E27FC236}">
                <a16:creationId xmlns:a16="http://schemas.microsoft.com/office/drawing/2014/main" id="{3870BB24-D962-A08C-AAB4-2800535719DF}"/>
              </a:ext>
            </a:extLst>
          </p:cNvPr>
          <p:cNvGraphicFramePr>
            <a:graphicFrameLocks noGrp="1"/>
          </p:cNvGraphicFramePr>
          <p:nvPr/>
        </p:nvGraphicFramePr>
        <p:xfrm>
          <a:off x="1206499" y="2921000"/>
          <a:ext cx="19632195" cy="8244305"/>
        </p:xfrm>
        <a:graphic>
          <a:graphicData uri="http://schemas.openxmlformats.org/drawingml/2006/table">
            <a:tbl>
              <a:tblPr firstRow="1" firstCol="1" bandRow="1">
                <a:tableStyleId>{5940675A-B579-460E-94D1-54222C63F5DA}</a:tableStyleId>
              </a:tblPr>
              <a:tblGrid>
                <a:gridCol w="2923296">
                  <a:extLst>
                    <a:ext uri="{9D8B030D-6E8A-4147-A177-3AD203B41FA5}">
                      <a16:colId xmlns:a16="http://schemas.microsoft.com/office/drawing/2014/main" val="1245629649"/>
                    </a:ext>
                  </a:extLst>
                </a:gridCol>
                <a:gridCol w="4027616">
                  <a:extLst>
                    <a:ext uri="{9D8B030D-6E8A-4147-A177-3AD203B41FA5}">
                      <a16:colId xmlns:a16="http://schemas.microsoft.com/office/drawing/2014/main" val="1209704138"/>
                    </a:ext>
                  </a:extLst>
                </a:gridCol>
                <a:gridCol w="3633536">
                  <a:extLst>
                    <a:ext uri="{9D8B030D-6E8A-4147-A177-3AD203B41FA5}">
                      <a16:colId xmlns:a16="http://schemas.microsoft.com/office/drawing/2014/main" val="2930002536"/>
                    </a:ext>
                  </a:extLst>
                </a:gridCol>
                <a:gridCol w="4114800">
                  <a:extLst>
                    <a:ext uri="{9D8B030D-6E8A-4147-A177-3AD203B41FA5}">
                      <a16:colId xmlns:a16="http://schemas.microsoft.com/office/drawing/2014/main" val="394198227"/>
                    </a:ext>
                  </a:extLst>
                </a:gridCol>
                <a:gridCol w="4932947">
                  <a:extLst>
                    <a:ext uri="{9D8B030D-6E8A-4147-A177-3AD203B41FA5}">
                      <a16:colId xmlns:a16="http://schemas.microsoft.com/office/drawing/2014/main" val="933680660"/>
                    </a:ext>
                  </a:extLst>
                </a:gridCol>
              </a:tblGrid>
              <a:tr h="1099241">
                <a:tc>
                  <a:txBody>
                    <a:bodyPr/>
                    <a:lstStyle/>
                    <a:p>
                      <a:pPr>
                        <a:buNone/>
                      </a:pPr>
                      <a:r>
                        <a:rPr lang="en-GB" sz="3600" b="1">
                          <a:solidFill>
                            <a:schemeClr val="bg2">
                              <a:lumMod val="10000"/>
                            </a:schemeClr>
                          </a:solidFill>
                          <a:effectLst/>
                        </a:rPr>
                        <a:t> </a:t>
                      </a:r>
                      <a:endParaRPr lang="en-GB" sz="4000" b="1">
                        <a:solidFill>
                          <a:schemeClr val="bg2">
                            <a:lumMod val="10000"/>
                          </a:schemeClr>
                        </a:solidFill>
                        <a:effectLst/>
                      </a:endParaRPr>
                    </a:p>
                    <a:p>
                      <a:pPr>
                        <a:buNone/>
                      </a:pPr>
                      <a:r>
                        <a:rPr lang="en-GB" sz="3600" b="1">
                          <a:solidFill>
                            <a:schemeClr val="bg2">
                              <a:lumMod val="10000"/>
                            </a:schemeClr>
                          </a:solidFill>
                          <a:effectLst/>
                        </a:rPr>
                        <a:t>Programme</a:t>
                      </a:r>
                      <a:endParaRPr lang="en-GB" sz="4000" b="1">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buNone/>
                      </a:pPr>
                      <a:r>
                        <a:rPr lang="en-GB" sz="3600" b="1">
                          <a:solidFill>
                            <a:schemeClr val="bg2">
                              <a:lumMod val="10000"/>
                            </a:schemeClr>
                          </a:solidFill>
                          <a:effectLst/>
                        </a:rPr>
                        <a:t>Module</a:t>
                      </a:r>
                      <a:endParaRPr lang="en-GB" sz="4000" b="1">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buNone/>
                      </a:pPr>
                      <a:r>
                        <a:rPr lang="en-GB" sz="3600" b="1">
                          <a:solidFill>
                            <a:schemeClr val="bg2">
                              <a:lumMod val="10000"/>
                            </a:schemeClr>
                          </a:solidFill>
                          <a:effectLst/>
                        </a:rPr>
                        <a:t>Essay</a:t>
                      </a:r>
                      <a:endParaRPr lang="en-GB" sz="4000" b="1">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buNone/>
                      </a:pPr>
                      <a:r>
                        <a:rPr lang="en-GB" sz="3600" b="1">
                          <a:solidFill>
                            <a:schemeClr val="bg2">
                              <a:lumMod val="10000"/>
                            </a:schemeClr>
                          </a:solidFill>
                          <a:effectLst/>
                        </a:rPr>
                        <a:t>Oral Presentation</a:t>
                      </a:r>
                      <a:endParaRPr lang="en-GB" sz="4000" b="1">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buNone/>
                      </a:pPr>
                      <a:r>
                        <a:rPr lang="en-GB" sz="3600" b="1">
                          <a:solidFill>
                            <a:schemeClr val="bg2">
                              <a:lumMod val="10000"/>
                            </a:schemeClr>
                          </a:solidFill>
                          <a:effectLst/>
                        </a:rPr>
                        <a:t>Reflections</a:t>
                      </a:r>
                      <a:endParaRPr lang="en-GB" sz="4000" b="1">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868938580"/>
                  </a:ext>
                </a:extLst>
              </a:tr>
              <a:tr h="2198481">
                <a:tc rowSpan="3">
                  <a:txBody>
                    <a:bodyPr/>
                    <a:lstStyle/>
                    <a:p>
                      <a:pPr>
                        <a:buNone/>
                      </a:pPr>
                      <a:r>
                        <a:rPr lang="en-GB" sz="3600">
                          <a:solidFill>
                            <a:schemeClr val="bg2">
                              <a:lumMod val="10000"/>
                            </a:schemeClr>
                          </a:solidFill>
                          <a:effectLst/>
                        </a:rPr>
                        <a:t> </a:t>
                      </a:r>
                      <a:endParaRPr lang="en-GB" sz="4000">
                        <a:solidFill>
                          <a:schemeClr val="bg2">
                            <a:lumMod val="10000"/>
                          </a:schemeClr>
                        </a:solidFill>
                        <a:effectLst/>
                      </a:endParaRPr>
                    </a:p>
                    <a:p>
                      <a:pPr>
                        <a:buNone/>
                      </a:pPr>
                      <a:r>
                        <a:rPr lang="en-GB" sz="3600">
                          <a:solidFill>
                            <a:schemeClr val="bg2">
                              <a:lumMod val="10000"/>
                            </a:schemeClr>
                          </a:solidFill>
                          <a:effectLst/>
                        </a:rPr>
                        <a:t>PGCert HE in in Islam and Psychology</a:t>
                      </a:r>
                      <a:endParaRPr lang="en-GB" sz="4000">
                        <a:solidFill>
                          <a:schemeClr val="bg2">
                            <a:lumMod val="10000"/>
                          </a:schemeClr>
                        </a:solidFill>
                        <a:effectLst/>
                      </a:endParaRPr>
                    </a:p>
                    <a:p>
                      <a:pPr>
                        <a:buNone/>
                      </a:pPr>
                      <a:r>
                        <a:rPr lang="en-GB" sz="3600">
                          <a:solidFill>
                            <a:schemeClr val="bg2">
                              <a:lumMod val="10000"/>
                            </a:schemeClr>
                          </a:solidFill>
                          <a:effectLst/>
                        </a:rPr>
                        <a:t> </a:t>
                      </a:r>
                      <a:endParaRPr lang="en-GB" sz="4000">
                        <a:solidFill>
                          <a:schemeClr val="bg2">
                            <a:lumMod val="10000"/>
                          </a:schemeClr>
                        </a:solidFill>
                        <a:effectLst/>
                      </a:endParaRPr>
                    </a:p>
                    <a:p>
                      <a:pPr>
                        <a:buNone/>
                      </a:pPr>
                      <a:r>
                        <a:rPr lang="en-GB" sz="3600">
                          <a:solidFill>
                            <a:schemeClr val="bg2">
                              <a:lumMod val="10000"/>
                            </a:schemeClr>
                          </a:solidFill>
                          <a:effectLst/>
                        </a:rPr>
                        <a:t> </a:t>
                      </a:r>
                      <a:endParaRPr lang="en-GB" sz="4000">
                        <a:solidFill>
                          <a:schemeClr val="bg2">
                            <a:lumMod val="10000"/>
                          </a:schemeClr>
                        </a:solidFill>
                        <a:effectLst/>
                      </a:endParaRPr>
                    </a:p>
                    <a:p>
                      <a:pPr>
                        <a:buNone/>
                      </a:pPr>
                      <a:r>
                        <a:rPr lang="en-GB" sz="3600">
                          <a:solidFill>
                            <a:schemeClr val="bg2">
                              <a:lumMod val="10000"/>
                            </a:schemeClr>
                          </a:solidFill>
                          <a:effectLst/>
                        </a:rPr>
                        <a:t> </a:t>
                      </a:r>
                      <a:endParaRPr lang="en-GB" sz="4000">
                        <a:solidFill>
                          <a:schemeClr val="bg2">
                            <a:lumMod val="10000"/>
                          </a:schemeClr>
                        </a:solidFill>
                        <a:effectLst/>
                      </a:endParaRPr>
                    </a:p>
                    <a:p>
                      <a:pPr>
                        <a:buNone/>
                      </a:pPr>
                      <a:r>
                        <a:rPr lang="en-GB" sz="3600">
                          <a:solidFill>
                            <a:schemeClr val="bg2">
                              <a:lumMod val="10000"/>
                            </a:schemeClr>
                          </a:solidFill>
                          <a:effectLst/>
                        </a:rPr>
                        <a:t>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Foundations of Islamic Psychology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Week 11         (3500-4000)                 70%</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Week 7</a:t>
                      </a:r>
                      <a:endParaRPr lang="en-GB" sz="4000">
                        <a:solidFill>
                          <a:schemeClr val="bg2">
                            <a:lumMod val="10000"/>
                          </a:schemeClr>
                        </a:solidFill>
                        <a:effectLst/>
                      </a:endParaRPr>
                    </a:p>
                    <a:p>
                      <a:pPr algn="l">
                        <a:buNone/>
                      </a:pPr>
                      <a:r>
                        <a:rPr lang="en-GB" sz="3600">
                          <a:solidFill>
                            <a:schemeClr val="bg2">
                              <a:lumMod val="10000"/>
                            </a:schemeClr>
                          </a:solidFill>
                          <a:effectLst/>
                        </a:rPr>
                        <a:t>Week 8</a:t>
                      </a:r>
                      <a:endParaRPr lang="en-GB" sz="4000">
                        <a:solidFill>
                          <a:schemeClr val="bg2">
                            <a:lumMod val="10000"/>
                          </a:schemeClr>
                        </a:solidFill>
                        <a:effectLst/>
                      </a:endParaRPr>
                    </a:p>
                    <a:p>
                      <a:pPr algn="l">
                        <a:buNone/>
                      </a:pPr>
                      <a:r>
                        <a:rPr lang="en-GB" sz="3600">
                          <a:solidFill>
                            <a:schemeClr val="bg2">
                              <a:lumMod val="10000"/>
                            </a:schemeClr>
                          </a:solidFill>
                          <a:effectLst/>
                        </a:rPr>
                        <a:t>(10 mins each)</a:t>
                      </a:r>
                      <a:endParaRPr lang="en-GB" sz="4000">
                        <a:solidFill>
                          <a:schemeClr val="bg2">
                            <a:lumMod val="10000"/>
                          </a:schemeClr>
                        </a:solidFill>
                        <a:effectLst/>
                      </a:endParaRPr>
                    </a:p>
                    <a:p>
                      <a:pPr algn="l">
                        <a:buNone/>
                      </a:pPr>
                      <a:r>
                        <a:rPr lang="en-GB" sz="3600">
                          <a:solidFill>
                            <a:schemeClr val="bg2">
                              <a:lumMod val="10000"/>
                            </a:schemeClr>
                          </a:solidFill>
                          <a:effectLst/>
                        </a:rPr>
                        <a:t>30%</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buNone/>
                      </a:pPr>
                      <a:r>
                        <a:rPr lang="en-GB" sz="3600">
                          <a:solidFill>
                            <a:schemeClr val="bg2">
                              <a:lumMod val="10000"/>
                            </a:schemeClr>
                          </a:solidFill>
                          <a:effectLst/>
                        </a:rPr>
                        <a:t>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674535659"/>
                  </a:ext>
                </a:extLst>
              </a:tr>
              <a:tr h="1648861">
                <a:tc vMerge="1">
                  <a:txBody>
                    <a:bodyPr/>
                    <a:lstStyle/>
                    <a:p>
                      <a:endParaRPr lang="en-US"/>
                    </a:p>
                  </a:txBody>
                  <a:tcPr/>
                </a:tc>
                <a:tc>
                  <a:txBody>
                    <a:bodyPr/>
                    <a:lstStyle/>
                    <a:p>
                      <a:pPr algn="l">
                        <a:buNone/>
                      </a:pPr>
                      <a:r>
                        <a:rPr lang="en-GB" sz="3600">
                          <a:solidFill>
                            <a:schemeClr val="bg2">
                              <a:lumMod val="10000"/>
                            </a:schemeClr>
                          </a:solidFill>
                          <a:effectLst/>
                        </a:rPr>
                        <a:t>Transformations of Worldviews</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Week 11  (4000)                      70%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Different deadlines </a:t>
                      </a:r>
                      <a:endParaRPr lang="en-GB" sz="4000">
                        <a:solidFill>
                          <a:schemeClr val="bg2">
                            <a:lumMod val="10000"/>
                          </a:schemeClr>
                        </a:solidFill>
                        <a:effectLst/>
                      </a:endParaRPr>
                    </a:p>
                    <a:p>
                      <a:pPr algn="l">
                        <a:buNone/>
                      </a:pPr>
                      <a:r>
                        <a:rPr lang="en-GB" sz="3600">
                          <a:solidFill>
                            <a:schemeClr val="bg2">
                              <a:lumMod val="10000"/>
                            </a:schemeClr>
                          </a:solidFill>
                          <a:effectLst/>
                        </a:rPr>
                        <a:t>(10 mins each)</a:t>
                      </a:r>
                      <a:endParaRPr lang="en-GB" sz="4000">
                        <a:solidFill>
                          <a:schemeClr val="bg2">
                            <a:lumMod val="10000"/>
                          </a:schemeClr>
                        </a:solidFill>
                        <a:effectLst/>
                      </a:endParaRPr>
                    </a:p>
                    <a:p>
                      <a:pPr algn="l">
                        <a:buNone/>
                      </a:pPr>
                      <a:r>
                        <a:rPr lang="en-GB" sz="3600">
                          <a:solidFill>
                            <a:schemeClr val="bg2">
                              <a:lumMod val="10000"/>
                            </a:schemeClr>
                          </a:solidFill>
                          <a:effectLst/>
                        </a:rPr>
                        <a:t>30%</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buNone/>
                      </a:pPr>
                      <a:r>
                        <a:rPr lang="en-GB" sz="3600">
                          <a:solidFill>
                            <a:schemeClr val="bg2">
                              <a:lumMod val="10000"/>
                            </a:schemeClr>
                          </a:solidFill>
                          <a:effectLst/>
                        </a:rPr>
                        <a:t>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682849714"/>
                  </a:ext>
                </a:extLst>
              </a:tr>
              <a:tr h="3297722">
                <a:tc vMerge="1">
                  <a:txBody>
                    <a:bodyPr/>
                    <a:lstStyle/>
                    <a:p>
                      <a:endParaRPr lang="en-US"/>
                    </a:p>
                  </a:txBody>
                  <a:tcPr/>
                </a:tc>
                <a:tc>
                  <a:txBody>
                    <a:bodyPr/>
                    <a:lstStyle/>
                    <a:p>
                      <a:pPr algn="l">
                        <a:buNone/>
                      </a:pPr>
                      <a:r>
                        <a:rPr lang="en-GB" sz="3600">
                          <a:solidFill>
                            <a:schemeClr val="bg2">
                              <a:lumMod val="10000"/>
                            </a:schemeClr>
                          </a:solidFill>
                          <a:effectLst/>
                        </a:rPr>
                        <a:t>Integrations of Application in Community</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 </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l">
                        <a:buNone/>
                      </a:pPr>
                      <a:r>
                        <a:rPr lang="en-GB" sz="3600">
                          <a:solidFill>
                            <a:schemeClr val="bg2">
                              <a:lumMod val="10000"/>
                            </a:schemeClr>
                          </a:solidFill>
                          <a:effectLst/>
                        </a:rPr>
                        <a:t>Group Presentation Week 11 30 minutes 50%</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lvl="0" indent="-342900" algn="l" rtl="0">
                        <a:buFont typeface="+mj-lt"/>
                        <a:buAutoNum type="arabicPeriod"/>
                      </a:pPr>
                      <a:r>
                        <a:rPr lang="en-GB" sz="3600">
                          <a:solidFill>
                            <a:schemeClr val="bg2">
                              <a:lumMod val="10000"/>
                            </a:schemeClr>
                          </a:solidFill>
                          <a:effectLst/>
                        </a:rPr>
                        <a:t>Reflection 1 (250 words) Week 4                    </a:t>
                      </a:r>
                      <a:endParaRPr lang="en-GB" sz="4000">
                        <a:solidFill>
                          <a:schemeClr val="bg2">
                            <a:lumMod val="10000"/>
                          </a:schemeClr>
                        </a:solidFill>
                        <a:effectLst/>
                      </a:endParaRPr>
                    </a:p>
                    <a:p>
                      <a:pPr marL="342900" lvl="0" indent="-342900" algn="l">
                        <a:buFont typeface="+mj-lt"/>
                        <a:buAutoNum type="arabicPeriod"/>
                      </a:pPr>
                      <a:r>
                        <a:rPr lang="en-GB" sz="3600">
                          <a:solidFill>
                            <a:schemeClr val="bg2">
                              <a:lumMod val="10000"/>
                            </a:schemeClr>
                          </a:solidFill>
                          <a:effectLst/>
                        </a:rPr>
                        <a:t>Reflection 2 Week 7 </a:t>
                      </a:r>
                      <a:endParaRPr lang="en-GB" sz="4000">
                        <a:solidFill>
                          <a:schemeClr val="bg2">
                            <a:lumMod val="10000"/>
                          </a:schemeClr>
                        </a:solidFill>
                        <a:effectLst/>
                      </a:endParaRPr>
                    </a:p>
                    <a:p>
                      <a:pPr marL="342900" lvl="0" indent="-342900" algn="l">
                        <a:buFont typeface="+mj-lt"/>
                        <a:buAutoNum type="arabicPeriod"/>
                      </a:pPr>
                      <a:r>
                        <a:rPr lang="en-GB" sz="3600">
                          <a:solidFill>
                            <a:schemeClr val="bg2">
                              <a:lumMod val="10000"/>
                            </a:schemeClr>
                          </a:solidFill>
                          <a:effectLst/>
                        </a:rPr>
                        <a:t>Reflection 3 Week 10 </a:t>
                      </a:r>
                      <a:endParaRPr lang="en-GB" sz="4000">
                        <a:solidFill>
                          <a:schemeClr val="bg2">
                            <a:lumMod val="10000"/>
                          </a:schemeClr>
                        </a:solidFill>
                        <a:effectLst/>
                      </a:endParaRPr>
                    </a:p>
                    <a:p>
                      <a:pPr algn="l">
                        <a:buNone/>
                      </a:pPr>
                      <a:r>
                        <a:rPr lang="en-GB" sz="3600">
                          <a:solidFill>
                            <a:schemeClr val="bg2">
                              <a:lumMod val="10000"/>
                            </a:schemeClr>
                          </a:solidFill>
                          <a:effectLst/>
                        </a:rPr>
                        <a:t> </a:t>
                      </a:r>
                      <a:endParaRPr lang="en-GB" sz="4000">
                        <a:solidFill>
                          <a:schemeClr val="bg2">
                            <a:lumMod val="10000"/>
                          </a:schemeClr>
                        </a:solidFill>
                        <a:effectLst/>
                      </a:endParaRPr>
                    </a:p>
                    <a:p>
                      <a:pPr algn="l">
                        <a:buNone/>
                      </a:pPr>
                      <a:r>
                        <a:rPr lang="en-GB" sz="3600">
                          <a:solidFill>
                            <a:schemeClr val="bg2">
                              <a:lumMod val="10000"/>
                            </a:schemeClr>
                          </a:solidFill>
                          <a:effectLst/>
                        </a:rPr>
                        <a:t>(30%)</a:t>
                      </a:r>
                      <a:endParaRPr lang="en-GB" sz="40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341500334"/>
                  </a:ext>
                </a:extLst>
              </a:tr>
            </a:tbl>
          </a:graphicData>
        </a:graphic>
      </p:graphicFrame>
      <p:pic>
        <p:nvPicPr>
          <p:cNvPr id="7" name="Picture 6" descr="A blue and black logo&#10;&#10;Description automatically generated">
            <a:extLst>
              <a:ext uri="{FF2B5EF4-FFF2-40B4-BE49-F238E27FC236}">
                <a16:creationId xmlns:a16="http://schemas.microsoft.com/office/drawing/2014/main" id="{C509B242-459D-D70D-BD30-E33889E6D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5" name="TextBox 4">
            <a:extLst>
              <a:ext uri="{FF2B5EF4-FFF2-40B4-BE49-F238E27FC236}">
                <a16:creationId xmlns:a16="http://schemas.microsoft.com/office/drawing/2014/main" id="{8CA903AA-3B2E-A406-3DBE-316F5C4714A4}"/>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GB" sz="4800" b="1" dirty="0">
                <a:solidFill>
                  <a:srgbClr val="8B0907"/>
                </a:solidFill>
                <a:latin typeface="Calibri" panose="020F0502020204030204" pitchFamily="34" charset="0"/>
                <a:ea typeface="Helvetica Neue"/>
                <a:cs typeface="Calibri" panose="020F0502020204030204" pitchFamily="34" charset="0"/>
              </a:rPr>
              <a:t>PG</a:t>
            </a:r>
            <a:r>
              <a:rPr kumimoji="0" lang="en-GB" sz="4800" b="1" i="0" u="none" strike="noStrike" kern="0" cap="none" spc="0" normalizeH="0" baseline="0" noProof="0" dirty="0" err="1">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CertHE</a:t>
            </a: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 in I&amp;P Programme</a:t>
            </a:r>
          </a:p>
        </p:txBody>
      </p:sp>
    </p:spTree>
    <p:extLst>
      <p:ext uri="{BB962C8B-B14F-4D97-AF65-F5344CB8AC3E}">
        <p14:creationId xmlns:p14="http://schemas.microsoft.com/office/powerpoint/2010/main" val="23248996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D1B02-1310-1FF7-F478-C90B82BF0EB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7DFC702-281D-0E21-65ED-F37DD6D3A08D}"/>
              </a:ext>
            </a:extLst>
          </p:cNvPr>
          <p:cNvSpPr>
            <a:spLocks noGrp="1"/>
          </p:cNvSpPr>
          <p:nvPr>
            <p:ph type="body" idx="1"/>
          </p:nvPr>
        </p:nvSpPr>
        <p:spPr>
          <a:xfrm>
            <a:off x="347519" y="3250977"/>
            <a:ext cx="11341100" cy="8256012"/>
          </a:xfrm>
        </p:spPr>
        <p:txBody>
          <a:bodyPr>
            <a:normAutofit lnSpcReduction="10000"/>
          </a:bodyPr>
          <a:lstStyle/>
          <a:p>
            <a:r>
              <a:rPr lang="en-US" b="1" dirty="0">
                <a:solidFill>
                  <a:schemeClr val="bg2">
                    <a:lumMod val="10000"/>
                  </a:schemeClr>
                </a:solidFill>
              </a:rPr>
              <a:t>Credited Assessment</a:t>
            </a:r>
          </a:p>
          <a:p>
            <a:pPr marL="685800" indent="-685800">
              <a:buFont typeface="Courier New" panose="02070309020205020404" pitchFamily="49" charset="0"/>
              <a:buChar char="o"/>
            </a:pPr>
            <a:r>
              <a:rPr lang="en-US" dirty="0">
                <a:solidFill>
                  <a:schemeClr val="bg2">
                    <a:lumMod val="10000"/>
                  </a:schemeClr>
                </a:solidFill>
              </a:rPr>
              <a:t>Specific deadline-Module Spec and Syllabus</a:t>
            </a:r>
          </a:p>
          <a:p>
            <a:pPr marL="685800" indent="-685800">
              <a:buFont typeface="Courier New" panose="02070309020205020404" pitchFamily="49" charset="0"/>
              <a:buChar char="o"/>
            </a:pPr>
            <a:r>
              <a:rPr lang="en-US" dirty="0">
                <a:solidFill>
                  <a:schemeClr val="bg2">
                    <a:lumMod val="10000"/>
                  </a:schemeClr>
                </a:solidFill>
              </a:rPr>
              <a:t>50% is the passing mark for each main modules.</a:t>
            </a:r>
          </a:p>
          <a:p>
            <a:pPr marL="685800" indent="-685800">
              <a:buFont typeface="Courier New" panose="02070309020205020404" pitchFamily="49" charset="0"/>
              <a:buChar char="o"/>
            </a:pPr>
            <a:r>
              <a:rPr lang="en-US" dirty="0">
                <a:solidFill>
                  <a:schemeClr val="bg2">
                    <a:lumMod val="10000"/>
                  </a:schemeClr>
                </a:solidFill>
              </a:rPr>
              <a:t>Extension to follow the Extenuating Circumstances policy through admin team</a:t>
            </a:r>
          </a:p>
          <a:p>
            <a:pPr marL="685800" indent="-685800">
              <a:buFont typeface="Courier New" panose="02070309020205020404" pitchFamily="49" charset="0"/>
              <a:buChar char="o"/>
            </a:pPr>
            <a:r>
              <a:rPr lang="en-US" dirty="0">
                <a:solidFill>
                  <a:schemeClr val="bg2">
                    <a:lumMod val="10000"/>
                  </a:schemeClr>
                </a:solidFill>
              </a:rPr>
              <a:t>When failing, there is a </a:t>
            </a:r>
            <a:r>
              <a:rPr lang="en-US" dirty="0" err="1">
                <a:solidFill>
                  <a:schemeClr val="bg2">
                    <a:lumMod val="10000"/>
                  </a:schemeClr>
                </a:solidFill>
              </a:rPr>
              <a:t>resit</a:t>
            </a:r>
            <a:r>
              <a:rPr lang="en-US" dirty="0">
                <a:solidFill>
                  <a:schemeClr val="bg2">
                    <a:lumMod val="10000"/>
                  </a:schemeClr>
                </a:solidFill>
              </a:rPr>
              <a:t> option</a:t>
            </a:r>
          </a:p>
          <a:p>
            <a:pPr marL="685800" indent="-685800">
              <a:buFont typeface="Courier New" panose="02070309020205020404" pitchFamily="49" charset="0"/>
              <a:buChar char="o"/>
            </a:pPr>
            <a:endParaRPr lang="en-US" dirty="0">
              <a:solidFill>
                <a:schemeClr val="bg2">
                  <a:lumMod val="10000"/>
                </a:schemeClr>
              </a:solidFill>
            </a:endParaRPr>
          </a:p>
          <a:p>
            <a:pPr marL="685800" indent="-685800">
              <a:buFont typeface="Courier New" panose="02070309020205020404" pitchFamily="49" charset="0"/>
              <a:buChar char="o"/>
            </a:pPr>
            <a:endParaRPr lang="en-US" dirty="0">
              <a:solidFill>
                <a:schemeClr val="bg2">
                  <a:lumMod val="10000"/>
                </a:schemeClr>
              </a:solidFill>
            </a:endParaRPr>
          </a:p>
          <a:p>
            <a:pPr marL="685800" indent="-685800">
              <a:buFont typeface="Courier New" panose="02070309020205020404" pitchFamily="49" charset="0"/>
              <a:buChar char="o"/>
            </a:pPr>
            <a:endParaRPr lang="en-US" dirty="0">
              <a:solidFill>
                <a:schemeClr val="bg2">
                  <a:lumMod val="10000"/>
                </a:schemeClr>
              </a:solidFill>
            </a:endParaRPr>
          </a:p>
          <a:p>
            <a:endParaRPr lang="en-US" dirty="0">
              <a:solidFill>
                <a:schemeClr val="bg2">
                  <a:lumMod val="10000"/>
                </a:schemeClr>
              </a:solidFill>
            </a:endParaRPr>
          </a:p>
          <a:p>
            <a:endParaRPr lang="en-US" dirty="0"/>
          </a:p>
          <a:p>
            <a:endParaRPr lang="en-US" dirty="0"/>
          </a:p>
          <a:p>
            <a:endParaRPr lang="en-US"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1678D79F-6547-C3BF-6589-03A3E2654BFC}"/>
              </a:ext>
            </a:extLst>
          </p:cNvPr>
          <p:cNvSpPr txBox="1">
            <a:spLocks/>
          </p:cNvSpPr>
          <p:nvPr/>
        </p:nvSpPr>
        <p:spPr>
          <a:xfrm>
            <a:off x="13166436" y="3250977"/>
            <a:ext cx="101219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lnSpcReduction="10000"/>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r>
              <a:rPr lang="en-US" b="1"/>
              <a:t>Mid-Term Quiz and Homework</a:t>
            </a:r>
          </a:p>
          <a:p>
            <a:pPr marL="685800" indent="-685800">
              <a:buFont typeface="Courier New" panose="02070309020205020404" pitchFamily="49" charset="0"/>
              <a:buChar char="o"/>
            </a:pPr>
            <a:r>
              <a:rPr lang="en-US">
                <a:solidFill>
                  <a:schemeClr val="bg2">
                    <a:lumMod val="10000"/>
                  </a:schemeClr>
                </a:solidFill>
              </a:rPr>
              <a:t>Specific deadline- Syllabus</a:t>
            </a:r>
          </a:p>
          <a:p>
            <a:pPr marL="685800" indent="-685800">
              <a:buFont typeface="Courier New" panose="02070309020205020404" pitchFamily="49" charset="0"/>
              <a:buChar char="o"/>
            </a:pPr>
            <a:r>
              <a:rPr lang="en-US">
                <a:solidFill>
                  <a:schemeClr val="bg2">
                    <a:lumMod val="10000"/>
                  </a:schemeClr>
                </a:solidFill>
              </a:rPr>
              <a:t>Extension to be given by lecturers for couple of days only </a:t>
            </a:r>
          </a:p>
          <a:p>
            <a:pPr marL="685800" indent="-685800">
              <a:buFont typeface="Courier New" panose="02070309020205020404" pitchFamily="49" charset="0"/>
              <a:buChar char="o"/>
            </a:pPr>
            <a:r>
              <a:rPr lang="en-US">
                <a:solidFill>
                  <a:schemeClr val="bg2">
                    <a:lumMod val="10000"/>
                  </a:schemeClr>
                </a:solidFill>
              </a:rPr>
              <a:t>When failing, lecturers to follow up with student and put a plan for support</a:t>
            </a:r>
          </a:p>
          <a:p>
            <a:endParaRPr lang="en-US"/>
          </a:p>
          <a:p>
            <a:endParaRPr lang="en-US"/>
          </a:p>
          <a:p>
            <a:endParaRPr lang="en-US"/>
          </a:p>
          <a:p>
            <a:endParaRPr lang="en-US"/>
          </a:p>
          <a:p>
            <a:endParaRPr lang="en-US"/>
          </a:p>
          <a:p>
            <a:endParaRPr lang="en-US"/>
          </a:p>
        </p:txBody>
      </p:sp>
      <p:pic>
        <p:nvPicPr>
          <p:cNvPr id="6" name="image18.png" descr="image18.png">
            <a:extLst>
              <a:ext uri="{FF2B5EF4-FFF2-40B4-BE49-F238E27FC236}">
                <a16:creationId xmlns:a16="http://schemas.microsoft.com/office/drawing/2014/main" id="{D7830FC8-64BB-DC77-29A8-A72631564163}"/>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4" name="TextBox 3">
            <a:extLst>
              <a:ext uri="{FF2B5EF4-FFF2-40B4-BE49-F238E27FC236}">
                <a16:creationId xmlns:a16="http://schemas.microsoft.com/office/drawing/2014/main" id="{475AC2D3-208F-ABFA-77A9-F1750F9D26E3}"/>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Classical Arabic Programme</a:t>
            </a:r>
          </a:p>
        </p:txBody>
      </p:sp>
      <p:sp>
        <p:nvSpPr>
          <p:cNvPr id="9" name="Title 1">
            <a:extLst>
              <a:ext uri="{FF2B5EF4-FFF2-40B4-BE49-F238E27FC236}">
                <a16:creationId xmlns:a16="http://schemas.microsoft.com/office/drawing/2014/main" id="{8855D20B-D1DB-FA07-470D-C23B5C70AC1B}"/>
              </a:ext>
            </a:extLst>
          </p:cNvPr>
          <p:cNvSpPr>
            <a:spLocks noGrp="1"/>
          </p:cNvSpPr>
          <p:nvPr>
            <p:ph type="title"/>
          </p:nvPr>
        </p:nvSpPr>
        <p:spPr>
          <a:xfrm>
            <a:off x="20191" y="1786237"/>
            <a:ext cx="21971000" cy="1435100"/>
          </a:xfrm>
        </p:spPr>
        <p:txBody>
          <a:bodyPr lIns="50800" tIns="50800" rIns="50800" bIns="50800" anchor="t">
            <a:normAutofit fontScale="90000"/>
          </a:bodyPr>
          <a:lstStyle/>
          <a:p>
            <a:r>
              <a:rPr lang="en-US" sz="8800" spc="0" dirty="0">
                <a:solidFill>
                  <a:srgbClr val="8B0907"/>
                </a:solidFill>
              </a:rPr>
              <a:t>Assessments (Exams settings)</a:t>
            </a:r>
            <a:br>
              <a:rPr lang="en-US" sz="8800" spc="0" dirty="0">
                <a:solidFill>
                  <a:srgbClr val="8B0907"/>
                </a:solidFill>
              </a:rPr>
            </a:br>
            <a:br>
              <a:rPr lang="en-US" sz="8800" spc="0" dirty="0">
                <a:solidFill>
                  <a:srgbClr val="8B0907"/>
                </a:solidFill>
              </a:rPr>
            </a:br>
            <a:endParaRPr lang="en-US" sz="8800" spc="0" dirty="0">
              <a:solidFill>
                <a:srgbClr val="8B0907"/>
              </a:solidFill>
            </a:endParaRPr>
          </a:p>
        </p:txBody>
      </p:sp>
    </p:spTree>
    <p:extLst>
      <p:ext uri="{BB962C8B-B14F-4D97-AF65-F5344CB8AC3E}">
        <p14:creationId xmlns:p14="http://schemas.microsoft.com/office/powerpoint/2010/main" val="7946173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1AD3-05A3-AE6A-6A1D-C901C8BB652D}"/>
            </a:ext>
          </a:extLst>
        </p:cNvPr>
        <p:cNvGrpSpPr/>
        <p:nvPr/>
      </p:nvGrpSpPr>
      <p:grpSpPr>
        <a:xfrm>
          <a:off x="0" y="0"/>
          <a:ext cx="0" cy="0"/>
          <a:chOff x="0" y="0"/>
          <a:chExt cx="0" cy="0"/>
        </a:xfrm>
      </p:grpSpPr>
      <p:pic>
        <p:nvPicPr>
          <p:cNvPr id="8" name="image18.png" descr="image18.png">
            <a:extLst>
              <a:ext uri="{FF2B5EF4-FFF2-40B4-BE49-F238E27FC236}">
                <a16:creationId xmlns:a16="http://schemas.microsoft.com/office/drawing/2014/main" id="{783A2C17-96BA-EA6D-E3AE-F2B263FA0C65}"/>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2" name="Dr Firstname Lastname">
            <a:extLst>
              <a:ext uri="{FF2B5EF4-FFF2-40B4-BE49-F238E27FC236}">
                <a16:creationId xmlns:a16="http://schemas.microsoft.com/office/drawing/2014/main" id="{C354761E-B3DD-2236-6C53-1A291CC5E4A9}"/>
              </a:ext>
            </a:extLst>
          </p:cNvPr>
          <p:cNvSpPr txBox="1">
            <a:spLocks noGrp="1"/>
          </p:cNvSpPr>
          <p:nvPr>
            <p:ph type="body" idx="21"/>
          </p:nvPr>
        </p:nvSpPr>
        <p:spPr>
          <a:xfrm>
            <a:off x="23545800" y="12809215"/>
            <a:ext cx="838200" cy="678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550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pPr marL="0" marR="0" indent="0" algn="l" defTabSz="825500" rtl="0" eaLnBrk="1" latinLnBrk="0" hangingPunct="1">
              <a:lnSpc>
                <a:spcPct val="150000"/>
              </a:lnSpc>
              <a:spcBef>
                <a:spcPts val="0"/>
              </a:spcBef>
              <a:spcAft>
                <a:spcPts val="0"/>
              </a:spcAft>
              <a:buClrTx/>
              <a:buSzTx/>
              <a:buFontTx/>
              <a:buNone/>
              <a:tabLst/>
            </a:pPr>
            <a:r>
              <a:rPr lang="en-GB">
                <a:solidFill>
                  <a:srgbClr val="8B0907"/>
                </a:solidFill>
                <a:latin typeface="Calibri" panose="020F0502020204030204" pitchFamily="34" charset="0"/>
                <a:cs typeface="Calibri" panose="020F0502020204030204" pitchFamily="34" charset="0"/>
              </a:rPr>
              <a:t>ZK</a:t>
            </a:r>
            <a:endParaRPr>
              <a:solidFill>
                <a:srgbClr val="8B0907"/>
              </a:solidFill>
              <a:latin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B47E8066-16A9-8CB2-5C47-6F11776F9C2F}"/>
              </a:ext>
            </a:extLst>
          </p:cNvPr>
          <p:cNvSpPr>
            <a:spLocks noGrp="1"/>
          </p:cNvSpPr>
          <p:nvPr>
            <p:ph type="body" idx="1"/>
          </p:nvPr>
        </p:nvSpPr>
        <p:spPr>
          <a:xfrm>
            <a:off x="1067127" y="3158392"/>
            <a:ext cx="21971000" cy="9989916"/>
          </a:xfrm>
        </p:spPr>
        <p:txBody>
          <a:bodyPr lIns="50800" tIns="50800" rIns="50800" bIns="50800" anchor="t">
            <a:normAutofit/>
          </a:bodyPr>
          <a:lstStyle/>
          <a:p>
            <a:pPr marL="857250" lvl="1" indent="-857250">
              <a:buFont typeface="Arial" panose="020B0604020202020204" pitchFamily="34" charset="0"/>
              <a:buChar char="•"/>
            </a:pPr>
            <a:endParaRPr lang="en-HK" sz="6000">
              <a:latin typeface="Calibri"/>
              <a:ea typeface="Aptos" panose="020B0004020202020204" pitchFamily="34" charset="0"/>
            </a:endParaRPr>
          </a:p>
          <a:p>
            <a:pPr marL="857250" lvl="1" indent="-857250"/>
            <a:r>
              <a:rPr lang="en-HK" sz="5500" spc="-55">
                <a:solidFill>
                  <a:schemeClr val="bg2">
                    <a:lumMod val="10000"/>
                  </a:schemeClr>
                </a:solidFill>
              </a:rPr>
              <a:t>Student should achieve 50% for the credited assignments/ exams of the following modules: </a:t>
            </a:r>
          </a:p>
          <a:p>
            <a:pPr marL="0" lvl="1" indent="0">
              <a:buNone/>
            </a:pPr>
            <a:r>
              <a:rPr lang="en-HK" sz="5500" spc="-55">
                <a:solidFill>
                  <a:schemeClr val="bg2">
                    <a:lumMod val="10000"/>
                  </a:schemeClr>
                </a:solidFill>
              </a:rPr>
              <a:t>1. </a:t>
            </a:r>
            <a:r>
              <a:rPr lang="en-HK" sz="5500" spc="-55" err="1">
                <a:solidFill>
                  <a:schemeClr val="bg2">
                    <a:lumMod val="10000"/>
                  </a:schemeClr>
                </a:solidFill>
              </a:rPr>
              <a:t>Nahw</a:t>
            </a:r>
            <a:endParaRPr lang="en-HK" sz="5500" spc="-55">
              <a:solidFill>
                <a:schemeClr val="bg2">
                  <a:lumMod val="10000"/>
                </a:schemeClr>
              </a:solidFill>
            </a:endParaRPr>
          </a:p>
          <a:p>
            <a:pPr marL="0" lvl="1" indent="0">
              <a:buNone/>
            </a:pPr>
            <a:r>
              <a:rPr lang="en-HK" sz="5500" spc="-55">
                <a:solidFill>
                  <a:schemeClr val="bg2">
                    <a:lumMod val="10000"/>
                  </a:schemeClr>
                </a:solidFill>
              </a:rPr>
              <a:t>2. Sarf</a:t>
            </a:r>
          </a:p>
          <a:p>
            <a:pPr marL="857250" lvl="1" indent="-857250"/>
            <a:r>
              <a:rPr lang="en-GB" sz="5500" spc="-55">
                <a:solidFill>
                  <a:schemeClr val="bg2">
                    <a:lumMod val="10000"/>
                  </a:schemeClr>
                </a:solidFill>
              </a:rPr>
              <a:t>Allow one resit chance after a month of the original date. </a:t>
            </a:r>
          </a:p>
          <a:p>
            <a:pPr marL="857250" lvl="1" indent="-857250"/>
            <a:r>
              <a:rPr lang="en-HK" sz="5500" spc="-55">
                <a:solidFill>
                  <a:schemeClr val="bg2">
                    <a:lumMod val="10000"/>
                  </a:schemeClr>
                </a:solidFill>
              </a:rPr>
              <a:t>Resit opportunity/ repeat is given to students one time only. </a:t>
            </a:r>
          </a:p>
          <a:p>
            <a:pPr marL="857250" lvl="1" indent="-857250"/>
            <a:r>
              <a:rPr lang="en-GB" sz="5500" spc="-55">
                <a:solidFill>
                  <a:schemeClr val="bg2">
                    <a:lumMod val="10000"/>
                  </a:schemeClr>
                </a:solidFill>
              </a:rPr>
              <a:t>Failing the resit means failing the course. </a:t>
            </a:r>
          </a:p>
          <a:p>
            <a:pPr marL="857250" lvl="1" indent="-857250"/>
            <a:endParaRPr lang="en-HK" sz="6000">
              <a:latin typeface="Calibri"/>
            </a:endParaRPr>
          </a:p>
          <a:p>
            <a:pPr marL="857250" lvl="1" indent="-857250"/>
            <a:endParaRPr lang="en-HK" sz="6000">
              <a:latin typeface="Calibri"/>
            </a:endParaRPr>
          </a:p>
          <a:p>
            <a:pPr marL="0" lvl="1" indent="0">
              <a:buNone/>
            </a:pPr>
            <a:endParaRPr lang="en-HK" sz="6000">
              <a:latin typeface="Calibri"/>
            </a:endParaRPr>
          </a:p>
          <a:p>
            <a:pPr marL="857250" lvl="1" indent="-857250">
              <a:buFont typeface="Arial" panose="020B0604020202020204" pitchFamily="34" charset="0"/>
              <a:buChar char="•"/>
            </a:pPr>
            <a:endParaRPr lang="en-HK" sz="6000">
              <a:latin typeface="Calibri"/>
              <a:ea typeface="Aptos" panose="020B0004020202020204" pitchFamily="34" charset="0"/>
            </a:endParaRPr>
          </a:p>
          <a:p>
            <a:pPr marL="857250" lvl="1" indent="-857250">
              <a:buFont typeface="Arial" panose="020B0604020202020204" pitchFamily="34" charset="0"/>
              <a:buChar char="•"/>
            </a:pPr>
            <a:endParaRPr lang="en-HK" sz="6000">
              <a:latin typeface="Calibri"/>
              <a:ea typeface="Aptos" panose="020B0004020202020204" pitchFamily="34" charset="0"/>
            </a:endParaRPr>
          </a:p>
        </p:txBody>
      </p:sp>
      <p:sp>
        <p:nvSpPr>
          <p:cNvPr id="10" name="Title 4">
            <a:extLst>
              <a:ext uri="{FF2B5EF4-FFF2-40B4-BE49-F238E27FC236}">
                <a16:creationId xmlns:a16="http://schemas.microsoft.com/office/drawing/2014/main" id="{8F6D3F7D-6483-513B-BCC0-CDCF58DB7217}"/>
              </a:ext>
            </a:extLst>
          </p:cNvPr>
          <p:cNvSpPr>
            <a:spLocks noGrp="1"/>
          </p:cNvSpPr>
          <p:nvPr>
            <p:ph type="title"/>
          </p:nvPr>
        </p:nvSpPr>
        <p:spPr>
          <a:xfrm>
            <a:off x="1067127" y="2260601"/>
            <a:ext cx="20853400" cy="2046024"/>
          </a:xfrm>
        </p:spPr>
        <p:txBody>
          <a:bodyPr>
            <a:normAutofit/>
          </a:bodyPr>
          <a:lstStyle/>
          <a:p>
            <a:pPr hangingPunct="0">
              <a:lnSpc>
                <a:spcPct val="100000"/>
              </a:lnSpc>
            </a:pPr>
            <a:r>
              <a:rPr lang="en-US" sz="8000" spc="-55" dirty="0" err="1">
                <a:solidFill>
                  <a:srgbClr val="8B0907"/>
                </a:solidFill>
              </a:rPr>
              <a:t>Resit</a:t>
            </a:r>
            <a:r>
              <a:rPr lang="en-US" sz="8000" spc="-55" dirty="0">
                <a:solidFill>
                  <a:srgbClr val="8B0907"/>
                </a:solidFill>
              </a:rPr>
              <a:t> Opportunities</a:t>
            </a:r>
            <a:endParaRPr lang="en-US" sz="8000" spc="-55" dirty="0">
              <a:solidFill>
                <a:srgbClr val="002060"/>
              </a:solidFill>
            </a:endParaRPr>
          </a:p>
        </p:txBody>
      </p:sp>
      <p:sp>
        <p:nvSpPr>
          <p:cNvPr id="3" name="TextBox 2">
            <a:extLst>
              <a:ext uri="{FF2B5EF4-FFF2-40B4-BE49-F238E27FC236}">
                <a16:creationId xmlns:a16="http://schemas.microsoft.com/office/drawing/2014/main" id="{2E747337-8AEC-F4D6-05C0-3B842B446601}"/>
              </a:ext>
            </a:extLst>
          </p:cNvPr>
          <p:cNvSpPr txBox="1"/>
          <p:nvPr/>
        </p:nvSpPr>
        <p:spPr>
          <a:xfrm>
            <a:off x="20191" y="-35136"/>
            <a:ext cx="134389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8B0907"/>
                </a:solidFill>
                <a:effectLst/>
                <a:uLnTx/>
                <a:uFillTx/>
                <a:latin typeface="Calibri" panose="020F0502020204030204" pitchFamily="34" charset="0"/>
                <a:ea typeface="Helvetica Neue"/>
                <a:cs typeface="Calibri" panose="020F0502020204030204" pitchFamily="34" charset="0"/>
                <a:sym typeface="Helvetica Neue"/>
              </a:rPr>
              <a:t>Classical Arabic Programme</a:t>
            </a:r>
          </a:p>
        </p:txBody>
      </p:sp>
    </p:spTree>
    <p:extLst>
      <p:ext uri="{BB962C8B-B14F-4D97-AF65-F5344CB8AC3E}">
        <p14:creationId xmlns:p14="http://schemas.microsoft.com/office/powerpoint/2010/main" val="225686842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6800-1D7A-FB7D-F964-FB6862FEC7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94C206-999D-D012-14EC-721AB9F8CE46}"/>
              </a:ext>
            </a:extLst>
          </p:cNvPr>
          <p:cNvSpPr>
            <a:spLocks noGrp="1"/>
          </p:cNvSpPr>
          <p:nvPr>
            <p:ph type="title"/>
          </p:nvPr>
        </p:nvSpPr>
        <p:spPr/>
        <p:txBody>
          <a:bodyPr lIns="50800" tIns="50800" rIns="50800" bIns="50800" anchor="t">
            <a:normAutofit/>
          </a:bodyPr>
          <a:lstStyle/>
          <a:p>
            <a:r>
              <a:rPr lang="en-GB" dirty="0">
                <a:solidFill>
                  <a:srgbClr val="8B0907"/>
                </a:solidFill>
              </a:rPr>
              <a:t>Class code of conduct</a:t>
            </a:r>
            <a:endParaRPr lang="en-US" dirty="0">
              <a:solidFill>
                <a:srgbClr val="8B0907"/>
              </a:solidFill>
            </a:endParaRPr>
          </a:p>
        </p:txBody>
      </p:sp>
      <p:sp>
        <p:nvSpPr>
          <p:cNvPr id="10" name="TextBox 9">
            <a:extLst>
              <a:ext uri="{FF2B5EF4-FFF2-40B4-BE49-F238E27FC236}">
                <a16:creationId xmlns:a16="http://schemas.microsoft.com/office/drawing/2014/main" id="{98F9881E-51FB-BF08-B5DA-6B5531688131}"/>
              </a:ext>
            </a:extLst>
          </p:cNvPr>
          <p:cNvSpPr txBox="1"/>
          <p:nvPr/>
        </p:nvSpPr>
        <p:spPr>
          <a:xfrm>
            <a:off x="529388" y="1901187"/>
            <a:ext cx="23331275" cy="11290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Wingdings" pitchFamily="2" charset="2"/>
              <a:buChar char="Ø"/>
            </a:pPr>
            <a:r>
              <a:rPr lang="en-GB" sz="4400" b="1" spc="-55" dirty="0">
                <a:solidFill>
                  <a:srgbClr val="000000"/>
                </a:solidFill>
                <a:ea typeface="+mn-lt"/>
                <a:cs typeface="+mn-lt"/>
              </a:rPr>
              <a:t>Punctuality Policy</a:t>
            </a:r>
          </a:p>
          <a:p>
            <a:pPr algn="l"/>
            <a:br>
              <a:rPr lang="en-GB" sz="3600" b="1" spc="-55" dirty="0">
                <a:ea typeface="+mn-lt"/>
                <a:cs typeface="+mn-lt"/>
              </a:rPr>
            </a:br>
            <a:r>
              <a:rPr lang="en-GB" spc="-55" dirty="0">
                <a:solidFill>
                  <a:srgbClr val="000000"/>
                </a:solidFill>
                <a:ea typeface="+mn-lt"/>
                <a:cs typeface="+mn-lt"/>
              </a:rPr>
              <a:t> </a:t>
            </a:r>
            <a:r>
              <a:rPr lang="en-GB" sz="4400" spc="-55" dirty="0">
                <a:solidFill>
                  <a:schemeClr val="bg2">
                    <a:lumMod val="10000"/>
                  </a:schemeClr>
                </a:solidFill>
              </a:rPr>
              <a:t>Students are expected to arrive on time for all lectures. Any anticipated lateness must be supported by a valid excuse that has been pre-approved by Student Services. Students who arrive more than 15 minutes late without prior clearance will not be permitted to enter the lecture.</a:t>
            </a:r>
            <a:br>
              <a:rPr lang="en-US" sz="5500" spc="-55" dirty="0">
                <a:solidFill>
                  <a:schemeClr val="bg2">
                    <a:lumMod val="10000"/>
                  </a:schemeClr>
                </a:solidFill>
              </a:rPr>
            </a:br>
            <a:endParaRPr lang="en-US" sz="5500" spc="-55" dirty="0">
              <a:solidFill>
                <a:schemeClr val="bg2">
                  <a:lumMod val="10000"/>
                </a:schemeClr>
              </a:solidFill>
            </a:endParaRPr>
          </a:p>
          <a:p>
            <a:pPr marL="571500" indent="-571500" algn="l">
              <a:buFont typeface="Wingdings" pitchFamily="2" charset="2"/>
              <a:buChar char="Ø"/>
            </a:pPr>
            <a:r>
              <a:rPr lang="en-GB" sz="4400" spc="-55" dirty="0">
                <a:solidFill>
                  <a:srgbClr val="000000"/>
                </a:solidFill>
              </a:rPr>
              <a:t>(</a:t>
            </a:r>
            <a:r>
              <a:rPr lang="en-GB" sz="4400" spc="-55" dirty="0">
                <a:solidFill>
                  <a:srgbClr val="FF0000"/>
                </a:solidFill>
              </a:rPr>
              <a:t>No</a:t>
            </a:r>
            <a:r>
              <a:rPr lang="en-GB" sz="4400" spc="-55" dirty="0">
                <a:solidFill>
                  <a:srgbClr val="000000"/>
                </a:solidFill>
              </a:rPr>
              <a:t>)</a:t>
            </a:r>
            <a:r>
              <a:rPr lang="en-GB" sz="4400" b="1" spc="-55" dirty="0">
                <a:solidFill>
                  <a:srgbClr val="000000"/>
                </a:solidFill>
              </a:rPr>
              <a:t>Technology Policy</a:t>
            </a:r>
            <a:br>
              <a:rPr lang="en-GB" sz="3600" b="1" spc="-55" dirty="0"/>
            </a:br>
            <a:r>
              <a:rPr lang="en-GB" sz="4800" spc="-55" dirty="0">
                <a:solidFill>
                  <a:schemeClr val="bg2">
                    <a:lumMod val="10000"/>
                  </a:schemeClr>
                </a:solidFill>
              </a:rPr>
              <a:t>All mobile phones must be switched off before the lecture begins. During registration, the lecturer may ask students to raise their hands to confirm compliance. The use of laptops in class is not permitted, including for note-taking. Exceptions will only be made for specific in-class exercises (e.g., consulting classical dictionaries). Physical copies of Hans–Wehr are permitted in class. Students with documented learning difficulties may request accommodations through Student Services, and exceptions will be granted in coordination with their recommendations.</a:t>
            </a:r>
          </a:p>
          <a:p>
            <a:pPr marL="571500" indent="-571500" algn="l">
              <a:buFont typeface="Arial" panose="020B0604020202020204" pitchFamily="34" charset="0"/>
              <a:buChar char="•"/>
            </a:pPr>
            <a:endParaRPr lang="en-GB" sz="3600" b="1" spc="-55" dirty="0"/>
          </a:p>
        </p:txBody>
      </p:sp>
    </p:spTree>
    <p:extLst>
      <p:ext uri="{BB962C8B-B14F-4D97-AF65-F5344CB8AC3E}">
        <p14:creationId xmlns:p14="http://schemas.microsoft.com/office/powerpoint/2010/main" val="1447702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DC7C-50A7-9487-2D2F-58EE2472097D}"/>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2A4D41F6-A896-AF7C-5629-8C65F7AAA0CB}"/>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sp>
        <p:nvSpPr>
          <p:cNvPr id="6" name="TextBox 5">
            <a:extLst>
              <a:ext uri="{FF2B5EF4-FFF2-40B4-BE49-F238E27FC236}">
                <a16:creationId xmlns:a16="http://schemas.microsoft.com/office/drawing/2014/main" id="{41A64882-CA83-03CB-DCF7-8E6A972A95B1}"/>
              </a:ext>
            </a:extLst>
          </p:cNvPr>
          <p:cNvSpPr txBox="1"/>
          <p:nvPr/>
        </p:nvSpPr>
        <p:spPr>
          <a:xfrm>
            <a:off x="529389" y="3294777"/>
            <a:ext cx="9779000" cy="94282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5400" spc="-55" dirty="0">
                <a:solidFill>
                  <a:srgbClr val="000000"/>
                </a:solidFill>
              </a:rPr>
              <a:t>Virtual Learning Environment (VLE)</a:t>
            </a:r>
          </a:p>
          <a:p>
            <a:pPr marL="685800" indent="-685800" algn="l">
              <a:buFont typeface="Wingdings" pitchFamily="2" charset="2"/>
              <a:buChar char="Ø"/>
            </a:pPr>
            <a:r>
              <a:rPr lang="en-GB" sz="5400" spc="-55" dirty="0">
                <a:solidFill>
                  <a:srgbClr val="000000"/>
                </a:solidFill>
              </a:rPr>
              <a:t>Module Specifications</a:t>
            </a:r>
          </a:p>
          <a:p>
            <a:pPr marL="685800" indent="-685800" algn="l">
              <a:buFont typeface="Wingdings" pitchFamily="2" charset="2"/>
              <a:buChar char="Ø"/>
            </a:pPr>
            <a:r>
              <a:rPr lang="en-GB" sz="5400" spc="-55" dirty="0">
                <a:solidFill>
                  <a:srgbClr val="000000"/>
                </a:solidFill>
              </a:rPr>
              <a:t>Syllabus</a:t>
            </a:r>
          </a:p>
          <a:p>
            <a:pPr marL="685800" indent="-685800" algn="l">
              <a:buFont typeface="Wingdings" pitchFamily="2" charset="2"/>
              <a:buChar char="Ø"/>
            </a:pPr>
            <a:r>
              <a:rPr lang="en-GB" sz="5400" spc="-55" dirty="0">
                <a:solidFill>
                  <a:srgbClr val="000000"/>
                </a:solidFill>
              </a:rPr>
              <a:t>Reading Materials</a:t>
            </a:r>
          </a:p>
          <a:p>
            <a:pPr marL="685800" indent="-685800" algn="l">
              <a:buFont typeface="Wingdings" pitchFamily="2" charset="2"/>
              <a:buChar char="Ø"/>
            </a:pPr>
            <a:r>
              <a:rPr lang="en-GB" sz="5400" spc="-55" dirty="0">
                <a:solidFill>
                  <a:srgbClr val="000000"/>
                </a:solidFill>
              </a:rPr>
              <a:t>Slides (Optional)</a:t>
            </a:r>
          </a:p>
          <a:p>
            <a:pPr marL="685800" indent="-685800" algn="l">
              <a:buFont typeface="Wingdings" pitchFamily="2" charset="2"/>
              <a:buChar char="Ø"/>
            </a:pPr>
            <a:r>
              <a:rPr lang="en-GB" sz="5400" spc="-55" dirty="0">
                <a:solidFill>
                  <a:srgbClr val="000000"/>
                </a:solidFill>
              </a:rPr>
              <a:t>Forums/Discussions</a:t>
            </a:r>
          </a:p>
          <a:p>
            <a:pPr marL="685800" indent="-685800" algn="l">
              <a:buFont typeface="Wingdings" pitchFamily="2" charset="2"/>
              <a:buChar char="Ø"/>
            </a:pPr>
            <a:r>
              <a:rPr lang="en-GB" sz="5400" spc="-55" dirty="0">
                <a:solidFill>
                  <a:srgbClr val="000000"/>
                </a:solidFill>
              </a:rPr>
              <a:t>Credential/ Summative Assessment &amp; Homework</a:t>
            </a:r>
            <a:endParaRPr lang="en-GB" sz="3600" spc="-55" dirty="0">
              <a:solidFill>
                <a:srgbClr val="000000"/>
              </a:solidFill>
            </a:endParaRPr>
          </a:p>
          <a:p>
            <a:pPr marL="571500" indent="-571500" algn="l">
              <a:buFont typeface="Arial" panose="020B0604020202020204" pitchFamily="34" charset="0"/>
              <a:buChar char="•"/>
            </a:pPr>
            <a:r>
              <a:rPr lang="en-GB" sz="3600" b="1" spc="-55" dirty="0" err="1">
                <a:solidFill>
                  <a:srgbClr val="000000"/>
                </a:solidFill>
              </a:rPr>
              <a:t>Bmc</a:t>
            </a:r>
            <a:r>
              <a:rPr lang="en-GB" sz="3600" b="1" spc="-55" dirty="0">
                <a:solidFill>
                  <a:srgbClr val="000000"/>
                </a:solidFill>
              </a:rPr>
              <a:t> </a:t>
            </a:r>
            <a:r>
              <a:rPr lang="en-GB" sz="3600" b="1" spc="-55" dirty="0" err="1">
                <a:solidFill>
                  <a:srgbClr val="000000"/>
                </a:solidFill>
              </a:rPr>
              <a:t>elearning</a:t>
            </a:r>
            <a:r>
              <a:rPr lang="en-GB" sz="3600" b="1" spc="-55" dirty="0">
                <a:solidFill>
                  <a:srgbClr val="000000"/>
                </a:solidFill>
              </a:rPr>
              <a:t> </a:t>
            </a:r>
            <a:r>
              <a:rPr lang="en-GB" sz="3600" b="1" spc="-55" dirty="0" err="1">
                <a:solidFill>
                  <a:srgbClr val="000000"/>
                </a:solidFill>
              </a:rPr>
              <a:t>wisenet</a:t>
            </a:r>
            <a:r>
              <a:rPr lang="en-GB" sz="3600" b="1" spc="-55" dirty="0">
                <a:solidFill>
                  <a:srgbClr val="000000"/>
                </a:solidFill>
              </a:rPr>
              <a:t> </a:t>
            </a:r>
          </a:p>
          <a:p>
            <a:pPr algn="l"/>
            <a:r>
              <a:rPr lang="en-GB" sz="3600" spc="-55" dirty="0">
                <a:solidFill>
                  <a:srgbClr val="000000"/>
                </a:solidFill>
                <a:hlinkClick r:id="rId3"/>
              </a:rPr>
              <a:t>https://cambridgemuslimcollege.wisenet.co/</a:t>
            </a:r>
            <a:r>
              <a:rPr lang="en-GB" sz="3600" spc="-55" dirty="0">
                <a:solidFill>
                  <a:srgbClr val="000000"/>
                </a:solidFill>
              </a:rPr>
              <a:t> </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0E648E4D-469B-CB9F-52C0-B965B61E863C}"/>
              </a:ext>
            </a:extLst>
          </p:cNvPr>
          <p:cNvPicPr>
            <a:picLocks noChangeAspect="1"/>
          </p:cNvPicPr>
          <p:nvPr/>
        </p:nvPicPr>
        <p:blipFill>
          <a:blip r:embed="rId4"/>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D605A645-2340-7AC2-38D7-428942775D51}"/>
              </a:ext>
            </a:extLst>
          </p:cNvPr>
          <p:cNvSpPr txBox="1"/>
          <p:nvPr/>
        </p:nvSpPr>
        <p:spPr>
          <a:xfrm>
            <a:off x="852359" y="1820724"/>
            <a:ext cx="776327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Moodle</a:t>
            </a:r>
          </a:p>
        </p:txBody>
      </p:sp>
      <p:sp>
        <p:nvSpPr>
          <p:cNvPr id="4" name="TextBox 3">
            <a:extLst>
              <a:ext uri="{FF2B5EF4-FFF2-40B4-BE49-F238E27FC236}">
                <a16:creationId xmlns:a16="http://schemas.microsoft.com/office/drawing/2014/main" id="{6CA9E295-D33A-8A57-0008-35D71F80FA4F}"/>
              </a:ext>
            </a:extLst>
          </p:cNvPr>
          <p:cNvSpPr txBox="1"/>
          <p:nvPr/>
        </p:nvSpPr>
        <p:spPr>
          <a:xfrm>
            <a:off x="11339640" y="2086694"/>
            <a:ext cx="776327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Student Portal</a:t>
            </a:r>
          </a:p>
        </p:txBody>
      </p:sp>
      <p:sp>
        <p:nvSpPr>
          <p:cNvPr id="5" name="TextBox 4">
            <a:extLst>
              <a:ext uri="{FF2B5EF4-FFF2-40B4-BE49-F238E27FC236}">
                <a16:creationId xmlns:a16="http://schemas.microsoft.com/office/drawing/2014/main" id="{E930F852-1F59-610E-B4BE-CC1E1CD97887}"/>
              </a:ext>
            </a:extLst>
          </p:cNvPr>
          <p:cNvSpPr txBox="1"/>
          <p:nvPr/>
        </p:nvSpPr>
        <p:spPr>
          <a:xfrm>
            <a:off x="10985500" y="3543923"/>
            <a:ext cx="11905497" cy="10905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5400" spc="-55" dirty="0">
                <a:solidFill>
                  <a:srgbClr val="000000"/>
                </a:solidFill>
              </a:rPr>
              <a:t>Academic Framework/ Policies</a:t>
            </a:r>
          </a:p>
          <a:p>
            <a:pPr algn="l"/>
            <a:endParaRPr lang="en-GB" sz="5400" spc="-55" dirty="0">
              <a:solidFill>
                <a:srgbClr val="000000"/>
              </a:solidFill>
            </a:endParaRPr>
          </a:p>
          <a:p>
            <a:pPr marL="685800" indent="-685800" algn="l">
              <a:buFont typeface="Wingdings" pitchFamily="2" charset="2"/>
              <a:buChar char="Ø"/>
            </a:pPr>
            <a:r>
              <a:rPr lang="en-GB" sz="5400" spc="-55" dirty="0">
                <a:solidFill>
                  <a:srgbClr val="000000"/>
                </a:solidFill>
              </a:rPr>
              <a:t>Attendance Policy</a:t>
            </a:r>
          </a:p>
          <a:p>
            <a:pPr marL="685800" indent="-685800" algn="l">
              <a:buFont typeface="Wingdings" pitchFamily="2" charset="2"/>
              <a:buChar char="Ø"/>
            </a:pPr>
            <a:r>
              <a:rPr lang="en-GB" sz="5400" spc="-55" dirty="0">
                <a:solidFill>
                  <a:srgbClr val="000000"/>
                </a:solidFill>
              </a:rPr>
              <a:t>Assessment Policy</a:t>
            </a:r>
          </a:p>
          <a:p>
            <a:pPr marL="685800" indent="-685800" algn="l">
              <a:buFont typeface="Wingdings" pitchFamily="2" charset="2"/>
              <a:buChar char="Ø"/>
            </a:pPr>
            <a:r>
              <a:rPr lang="en-GB" sz="5400" spc="-55" dirty="0">
                <a:solidFill>
                  <a:srgbClr val="000000"/>
                </a:solidFill>
              </a:rPr>
              <a:t>Marking and Moderation Policy</a:t>
            </a:r>
          </a:p>
          <a:p>
            <a:pPr algn="l"/>
            <a:endParaRPr lang="en-GB" sz="5400" spc="-55" dirty="0">
              <a:solidFill>
                <a:srgbClr val="000000"/>
              </a:solidFill>
            </a:endParaRPr>
          </a:p>
          <a:p>
            <a:pPr marL="685800" indent="-685800" algn="l">
              <a:buFont typeface="Arial" panose="020B0604020202020204" pitchFamily="34" charset="0"/>
              <a:buChar char="•"/>
            </a:pPr>
            <a:r>
              <a:rPr lang="en-GB" sz="5400" spc="-55" dirty="0">
                <a:solidFill>
                  <a:srgbClr val="000000"/>
                </a:solidFill>
              </a:rPr>
              <a:t>Student Handbook</a:t>
            </a:r>
          </a:p>
          <a:p>
            <a:pPr marL="685800" indent="-685800" algn="l">
              <a:buFont typeface="Arial" panose="020B0604020202020204" pitchFamily="34" charset="0"/>
              <a:buChar char="•"/>
            </a:pPr>
            <a:r>
              <a:rPr lang="en-GB" sz="5400" spc="-55" dirty="0">
                <a:solidFill>
                  <a:srgbClr val="000000"/>
                </a:solidFill>
              </a:rPr>
              <a:t>Forms</a:t>
            </a:r>
          </a:p>
          <a:p>
            <a:pPr algn="l"/>
            <a:endParaRPr lang="en-GB" sz="5400" spc="-55" dirty="0">
              <a:solidFill>
                <a:srgbClr val="000000"/>
              </a:solidFill>
            </a:endParaRPr>
          </a:p>
          <a:p>
            <a:pPr marL="571500" indent="-571500" algn="l">
              <a:buFont typeface="Arial" panose="020B0604020202020204" pitchFamily="34" charset="0"/>
              <a:buChar char="•"/>
            </a:pPr>
            <a:r>
              <a:rPr lang="en-GB" sz="5400" spc="-55" dirty="0">
                <a:solidFill>
                  <a:srgbClr val="000000"/>
                </a:solidFill>
                <a:hlinkClick r:id="rId5"/>
              </a:rPr>
              <a:t>https://cambridgemuslimcollege.sharepoint.com/sites/Studentportal</a:t>
            </a:r>
            <a:r>
              <a:rPr lang="en-GB" sz="5400" spc="-55" dirty="0">
                <a:solidFill>
                  <a:srgbClr val="000000"/>
                </a:solidFill>
              </a:rPr>
              <a:t> </a:t>
            </a:r>
          </a:p>
          <a:p>
            <a:pPr marL="571500" indent="-571500" algn="l">
              <a:buFont typeface="Arial" panose="020B0604020202020204" pitchFamily="34" charset="0"/>
              <a:buChar char="•"/>
            </a:pPr>
            <a:endParaRPr lang="en-GB" sz="5400" spc="-55" dirty="0">
              <a:solidFill>
                <a:srgbClr val="000000"/>
              </a:solidFill>
            </a:endParaRPr>
          </a:p>
          <a:p>
            <a:pPr algn="l"/>
            <a:endParaRPr lang="en-GB" sz="5400" spc="-55" dirty="0">
              <a:solidFill>
                <a:srgbClr val="000000"/>
              </a:solidFill>
            </a:endParaRPr>
          </a:p>
        </p:txBody>
      </p:sp>
    </p:spTree>
    <p:extLst>
      <p:ext uri="{BB962C8B-B14F-4D97-AF65-F5344CB8AC3E}">
        <p14:creationId xmlns:p14="http://schemas.microsoft.com/office/powerpoint/2010/main" val="305243691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18.png" descr="image18.png">
            <a:extLst>
              <a:ext uri="{FF2B5EF4-FFF2-40B4-BE49-F238E27FC236}">
                <a16:creationId xmlns:a16="http://schemas.microsoft.com/office/drawing/2014/main" id="{2E2D59CC-E9BE-F7D2-81A9-6868B2F87A78}"/>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2" name="Dr Firstname Lastname">
            <a:extLst>
              <a:ext uri="{FF2B5EF4-FFF2-40B4-BE49-F238E27FC236}">
                <a16:creationId xmlns:a16="http://schemas.microsoft.com/office/drawing/2014/main" id="{3A564F86-148F-9485-6C09-1EA8EBF51DE9}"/>
              </a:ext>
            </a:extLst>
          </p:cNvPr>
          <p:cNvSpPr txBox="1">
            <a:spLocks noGrp="1"/>
          </p:cNvSpPr>
          <p:nvPr>
            <p:ph type="body" idx="21"/>
          </p:nvPr>
        </p:nvSpPr>
        <p:spPr>
          <a:xfrm>
            <a:off x="23545800" y="12809215"/>
            <a:ext cx="838200" cy="67818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550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pPr marL="0" marR="0" indent="0" algn="l" defTabSz="825500" rtl="0" eaLnBrk="1" latinLnBrk="0" hangingPunct="1">
              <a:lnSpc>
                <a:spcPct val="150000"/>
              </a:lnSpc>
              <a:spcBef>
                <a:spcPts val="0"/>
              </a:spcBef>
              <a:spcAft>
                <a:spcPts val="0"/>
              </a:spcAft>
              <a:buClrTx/>
              <a:buSzTx/>
              <a:buFontTx/>
              <a:buNone/>
              <a:tabLst/>
            </a:pPr>
            <a:r>
              <a:rPr lang="en-GB">
                <a:solidFill>
                  <a:srgbClr val="8B0907"/>
                </a:solidFill>
                <a:latin typeface="Calibri" panose="020F0502020204030204" pitchFamily="34" charset="0"/>
                <a:cs typeface="Calibri" panose="020F0502020204030204" pitchFamily="34" charset="0"/>
              </a:rPr>
              <a:t>ZK</a:t>
            </a:r>
            <a:endParaRPr>
              <a:solidFill>
                <a:srgbClr val="8B0907"/>
              </a:solidFill>
              <a:latin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3D71D2D1-89FA-636A-0894-D3CFBB0410C2}"/>
              </a:ext>
            </a:extLst>
          </p:cNvPr>
          <p:cNvSpPr>
            <a:spLocks noGrp="1"/>
          </p:cNvSpPr>
          <p:nvPr>
            <p:ph type="body" idx="1"/>
          </p:nvPr>
        </p:nvSpPr>
        <p:spPr>
          <a:xfrm>
            <a:off x="1421653" y="2819299"/>
            <a:ext cx="21971000" cy="9989916"/>
          </a:xfrm>
        </p:spPr>
        <p:txBody>
          <a:bodyPr lIns="50800" tIns="50800" rIns="50800" bIns="50800" anchor="t">
            <a:normAutofit/>
          </a:bodyPr>
          <a:lstStyle/>
          <a:p>
            <a:pPr marL="857250" lvl="1" indent="-857250">
              <a:buFont typeface="Arial" panose="020B0604020202020204" pitchFamily="34" charset="0"/>
              <a:buChar char="•"/>
            </a:pPr>
            <a:endParaRPr lang="en-HK" sz="6000" dirty="0">
              <a:latin typeface="Calibri"/>
              <a:ea typeface="Aptos" panose="020B0004020202020204" pitchFamily="34" charset="0"/>
            </a:endParaRPr>
          </a:p>
          <a:p>
            <a:pPr marL="857250" lvl="1" indent="-857250">
              <a:buFont typeface="Arial" panose="020B0604020202020204" pitchFamily="34" charset="0"/>
              <a:buChar char="•"/>
            </a:pPr>
            <a:r>
              <a:rPr lang="en-HK" sz="6000" dirty="0">
                <a:latin typeface="Calibri"/>
                <a:ea typeface="Aptos" panose="020B0004020202020204" pitchFamily="34" charset="0"/>
              </a:rPr>
              <a:t>Moodle, Assessment and Exam: </a:t>
            </a:r>
          </a:p>
          <a:p>
            <a:pPr marL="0" lvl="1" indent="0">
              <a:buNone/>
            </a:pPr>
            <a:r>
              <a:rPr lang="en-HK" sz="6000" dirty="0">
                <a:latin typeface="Calibri"/>
                <a:ea typeface="Aptos" panose="020B0004020202020204" pitchFamily="34" charset="0"/>
              </a:rPr>
              <a:t>Academic Amin: </a:t>
            </a:r>
            <a:r>
              <a:rPr lang="en-HK" sz="6000" dirty="0">
                <a:latin typeface="Calibri"/>
                <a:ea typeface="Aptos" panose="020B0004020202020204" pitchFamily="34" charset="0"/>
                <a:hlinkClick r:id="rId3"/>
              </a:rPr>
              <a:t>Admin@cambridgemuslimcollege.ac.uk</a:t>
            </a:r>
            <a:r>
              <a:rPr lang="en-HK" sz="6000" dirty="0">
                <a:latin typeface="Calibri"/>
                <a:ea typeface="Aptos" panose="020B0004020202020204" pitchFamily="34" charset="0"/>
              </a:rPr>
              <a:t> </a:t>
            </a:r>
          </a:p>
          <a:p>
            <a:pPr marL="857250" lvl="1" indent="-857250">
              <a:buFont typeface="Arial" panose="020B0604020202020204" pitchFamily="34" charset="0"/>
              <a:buChar char="•"/>
            </a:pPr>
            <a:r>
              <a:rPr lang="en-HK" sz="6000" dirty="0">
                <a:latin typeface="Calibri"/>
                <a:ea typeface="Aptos" panose="020B0004020202020204" pitchFamily="34" charset="0"/>
              </a:rPr>
              <a:t>Timetable, classes, IT issues and others: </a:t>
            </a:r>
          </a:p>
          <a:p>
            <a:pPr marL="0" lvl="1" indent="0">
              <a:buNone/>
            </a:pPr>
            <a:r>
              <a:rPr lang="en-HK" sz="6000" dirty="0">
                <a:latin typeface="Calibri"/>
                <a:ea typeface="Aptos" panose="020B0004020202020204" pitchFamily="34" charset="0"/>
              </a:rPr>
              <a:t>Student Services: </a:t>
            </a:r>
            <a:r>
              <a:rPr lang="en-HK" sz="6000" dirty="0">
                <a:latin typeface="Calibri"/>
                <a:ea typeface="Aptos" panose="020B0004020202020204" pitchFamily="34" charset="0"/>
                <a:hlinkClick r:id="rId4"/>
              </a:rPr>
              <a:t>studentservices@cambridgemuslimcollege.ac.uk</a:t>
            </a:r>
            <a:r>
              <a:rPr lang="en-HK" sz="6000" dirty="0">
                <a:latin typeface="Calibri"/>
                <a:ea typeface="Aptos" panose="020B0004020202020204" pitchFamily="34" charset="0"/>
              </a:rPr>
              <a:t> </a:t>
            </a:r>
          </a:p>
          <a:p>
            <a:pPr marL="857250" lvl="1" indent="-857250">
              <a:buFont typeface="Arial" panose="020B0604020202020204" pitchFamily="34" charset="0"/>
              <a:buChar char="•"/>
            </a:pPr>
            <a:r>
              <a:rPr lang="en-HK" sz="6000" dirty="0">
                <a:latin typeface="Calibri"/>
              </a:rPr>
              <a:t>IT issues: </a:t>
            </a:r>
          </a:p>
          <a:p>
            <a:pPr marL="0" lvl="1" indent="0">
              <a:buNone/>
            </a:pPr>
            <a:r>
              <a:rPr lang="en-GB" sz="6000" dirty="0">
                <a:latin typeface="Calibri"/>
              </a:rPr>
              <a:t>HBP on </a:t>
            </a:r>
            <a:r>
              <a:rPr lang="en-GB" sz="6000" dirty="0">
                <a:solidFill>
                  <a:srgbClr val="FF0000"/>
                </a:solidFill>
              </a:rPr>
              <a:t>01724 400304 </a:t>
            </a:r>
            <a:r>
              <a:rPr lang="en-GB" sz="6000" dirty="0">
                <a:latin typeface="Calibri"/>
              </a:rPr>
              <a:t>or email: </a:t>
            </a:r>
            <a:r>
              <a:rPr lang="en-GB" sz="6000" dirty="0">
                <a:hlinkClick r:id="rId5"/>
              </a:rPr>
              <a:t>it@thehbpgroup.co.uk</a:t>
            </a:r>
            <a:r>
              <a:rPr lang="en-GB" sz="6000" dirty="0"/>
              <a:t> </a:t>
            </a:r>
            <a:endParaRPr lang="en-HK" sz="7200" dirty="0">
              <a:latin typeface="Calibri"/>
              <a:ea typeface="Aptos" panose="020B0004020202020204" pitchFamily="34" charset="0"/>
            </a:endParaRPr>
          </a:p>
          <a:p>
            <a:pPr marL="857250" lvl="1" indent="-857250">
              <a:buFont typeface="Arial" panose="020B0604020202020204" pitchFamily="34" charset="0"/>
              <a:buChar char="•"/>
            </a:pPr>
            <a:endParaRPr lang="en-HK" sz="6000" dirty="0">
              <a:latin typeface="Calibri"/>
              <a:ea typeface="Aptos" panose="020B0004020202020204" pitchFamily="34" charset="0"/>
            </a:endParaRPr>
          </a:p>
        </p:txBody>
      </p:sp>
      <p:sp>
        <p:nvSpPr>
          <p:cNvPr id="10" name="Title 4">
            <a:extLst>
              <a:ext uri="{FF2B5EF4-FFF2-40B4-BE49-F238E27FC236}">
                <a16:creationId xmlns:a16="http://schemas.microsoft.com/office/drawing/2014/main" id="{5E9AE9D9-F7C1-5A63-A152-2F7923449680}"/>
              </a:ext>
            </a:extLst>
          </p:cNvPr>
          <p:cNvSpPr>
            <a:spLocks noGrp="1"/>
          </p:cNvSpPr>
          <p:nvPr>
            <p:ph type="title"/>
          </p:nvPr>
        </p:nvSpPr>
        <p:spPr>
          <a:xfrm>
            <a:off x="1421653" y="2260601"/>
            <a:ext cx="20853400" cy="2046024"/>
          </a:xfrm>
        </p:spPr>
        <p:txBody>
          <a:bodyPr>
            <a:normAutofit/>
          </a:bodyPr>
          <a:lstStyle/>
          <a:p>
            <a:r>
              <a:rPr lang="en-US" sz="7200" b="0" spc="0">
                <a:solidFill>
                  <a:srgbClr val="8B0907"/>
                </a:solidFill>
              </a:rPr>
              <a:t>General information</a:t>
            </a:r>
          </a:p>
        </p:txBody>
      </p:sp>
    </p:spTree>
    <p:extLst>
      <p:ext uri="{BB962C8B-B14F-4D97-AF65-F5344CB8AC3E}">
        <p14:creationId xmlns:p14="http://schemas.microsoft.com/office/powerpoint/2010/main" val="36101564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CC0E32B9-B66A-AB96-47C9-860B6BC1AE2B}"/>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9" name="Picture 8" descr="A blue and black logo&#10;&#10;Description automatically generated">
            <a:extLst>
              <a:ext uri="{FF2B5EF4-FFF2-40B4-BE49-F238E27FC236}">
                <a16:creationId xmlns:a16="http://schemas.microsoft.com/office/drawing/2014/main" id="{BAFD6A8D-9354-53B3-8AE5-0BE914A62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196" y="3971612"/>
            <a:ext cx="3146254" cy="5313015"/>
          </a:xfrm>
          <a:prstGeom prst="rect">
            <a:avLst/>
          </a:prstGeom>
        </p:spPr>
      </p:pic>
      <p:sp>
        <p:nvSpPr>
          <p:cNvPr id="6" name="TextBox 5">
            <a:extLst>
              <a:ext uri="{FF2B5EF4-FFF2-40B4-BE49-F238E27FC236}">
                <a16:creationId xmlns:a16="http://schemas.microsoft.com/office/drawing/2014/main" id="{FD9EB029-8138-025C-CE6C-E1DE4173920E}"/>
              </a:ext>
            </a:extLst>
          </p:cNvPr>
          <p:cNvSpPr txBox="1"/>
          <p:nvPr/>
        </p:nvSpPr>
        <p:spPr>
          <a:xfrm>
            <a:off x="7362825" y="4360984"/>
            <a:ext cx="13106400" cy="3857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US" sz="5500" spc="-55" dirty="0">
                <a:solidFill>
                  <a:srgbClr val="002060"/>
                </a:solidFill>
              </a:rPr>
              <a:t>Annual Review- </a:t>
            </a:r>
            <a:r>
              <a:rPr lang="en-US" sz="5500" spc="-55" dirty="0">
                <a:solidFill>
                  <a:srgbClr val="000000"/>
                </a:solidFill>
              </a:rPr>
              <a:t>Once a year </a:t>
            </a:r>
          </a:p>
          <a:p>
            <a:pPr marL="571500" indent="-571500" algn="l">
              <a:buFont typeface="Arial" panose="020B0604020202020204" pitchFamily="34" charset="0"/>
              <a:buChar char="•"/>
            </a:pPr>
            <a:r>
              <a:rPr lang="en-US" sz="5500" spc="-55" dirty="0">
                <a:solidFill>
                  <a:srgbClr val="002060"/>
                </a:solidFill>
              </a:rPr>
              <a:t>Admin Audit- </a:t>
            </a:r>
            <a:r>
              <a:rPr lang="en-US" sz="5500" spc="-55" dirty="0">
                <a:solidFill>
                  <a:srgbClr val="000000"/>
                </a:solidFill>
              </a:rPr>
              <a:t>Every 5 years </a:t>
            </a:r>
          </a:p>
          <a:p>
            <a:pPr marL="571500" indent="-571500" algn="l">
              <a:buFont typeface="Arial" panose="020B0604020202020204" pitchFamily="34" charset="0"/>
              <a:buChar char="•"/>
            </a:pPr>
            <a:r>
              <a:rPr lang="en-US" sz="5500" spc="-55" dirty="0">
                <a:solidFill>
                  <a:srgbClr val="002060"/>
                </a:solidFill>
              </a:rPr>
              <a:t>Institutional Review- </a:t>
            </a:r>
            <a:r>
              <a:rPr lang="en-US" sz="5500" spc="-55" dirty="0">
                <a:solidFill>
                  <a:srgbClr val="000000"/>
                </a:solidFill>
              </a:rPr>
              <a:t>Every 5 years</a:t>
            </a:r>
          </a:p>
          <a:p>
            <a:pPr marL="571500" indent="-571500" algn="l">
              <a:buFont typeface="Arial" panose="020B0604020202020204" pitchFamily="34" charset="0"/>
              <a:buChar char="•"/>
            </a:pPr>
            <a:r>
              <a:rPr lang="en-US" sz="5500" spc="-55" dirty="0">
                <a:solidFill>
                  <a:srgbClr val="002060"/>
                </a:solidFill>
              </a:rPr>
              <a:t>Programme Revalidation- </a:t>
            </a:r>
            <a:r>
              <a:rPr lang="en-US" sz="5500" spc="-55" dirty="0">
                <a:solidFill>
                  <a:srgbClr val="000000"/>
                </a:solidFill>
              </a:rPr>
              <a:t>Every 5 years </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B9F94FC4-5B5B-6130-BCC7-91B03B8E1732}"/>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3" name="Title 4">
            <a:extLst>
              <a:ext uri="{FF2B5EF4-FFF2-40B4-BE49-F238E27FC236}">
                <a16:creationId xmlns:a16="http://schemas.microsoft.com/office/drawing/2014/main" id="{EB5085B0-DE34-2925-C847-2A302185E9AC}"/>
              </a:ext>
            </a:extLst>
          </p:cNvPr>
          <p:cNvSpPr txBox="1">
            <a:spLocks/>
          </p:cNvSpPr>
          <p:nvPr/>
        </p:nvSpPr>
        <p:spPr>
          <a:xfrm>
            <a:off x="557724" y="642599"/>
            <a:ext cx="17946844" cy="16032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fontScale="70000" lnSpcReduction="20000"/>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r>
              <a:rPr lang="en-US" sz="7200" spc="0">
                <a:solidFill>
                  <a:srgbClr val="002060"/>
                </a:solidFill>
              </a:rPr>
              <a:t>The</a:t>
            </a:r>
            <a:r>
              <a:rPr lang="en-US" sz="4800" spc="0">
                <a:solidFill>
                  <a:srgbClr val="002060"/>
                </a:solidFill>
              </a:rPr>
              <a:t> </a:t>
            </a:r>
            <a:r>
              <a:rPr lang="en-US" sz="7200" spc="0">
                <a:solidFill>
                  <a:srgbClr val="002060"/>
                </a:solidFill>
              </a:rPr>
              <a:t>Open University</a:t>
            </a:r>
            <a:br>
              <a:rPr lang="en-US" sz="7200" spc="0">
                <a:solidFill>
                  <a:srgbClr val="002060"/>
                </a:solidFill>
              </a:rPr>
            </a:br>
            <a:endParaRPr lang="en-US" sz="7200" spc="0">
              <a:solidFill>
                <a:srgbClr val="002060"/>
              </a:solidFill>
            </a:endParaRPr>
          </a:p>
          <a:p>
            <a:r>
              <a:rPr lang="en-US" sz="7200" b="0" spc="0">
                <a:solidFill>
                  <a:schemeClr val="bg2">
                    <a:lumMod val="10000"/>
                  </a:schemeClr>
                </a:solidFill>
              </a:rPr>
              <a:t>Accrediting &amp; Awarding Body</a:t>
            </a:r>
          </a:p>
        </p:txBody>
      </p:sp>
    </p:spTree>
    <p:extLst>
      <p:ext uri="{BB962C8B-B14F-4D97-AF65-F5344CB8AC3E}">
        <p14:creationId xmlns:p14="http://schemas.microsoft.com/office/powerpoint/2010/main" val="44841634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5E8A-BF27-BB22-9BDF-AF031D0B581F}"/>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7BDDD818-6903-030A-1E5D-3D569E090ED8}"/>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sp>
        <p:nvSpPr>
          <p:cNvPr id="6" name="TextBox 5">
            <a:extLst>
              <a:ext uri="{FF2B5EF4-FFF2-40B4-BE49-F238E27FC236}">
                <a16:creationId xmlns:a16="http://schemas.microsoft.com/office/drawing/2014/main" id="{CA19B9F3-6498-B84B-638C-284B2ED2CEA5}"/>
              </a:ext>
            </a:extLst>
          </p:cNvPr>
          <p:cNvSpPr txBox="1"/>
          <p:nvPr/>
        </p:nvSpPr>
        <p:spPr>
          <a:xfrm>
            <a:off x="847572" y="2592564"/>
            <a:ext cx="10833760" cy="10074553"/>
          </a:xfrm>
          <a:prstGeom prst="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spc="-55">
                <a:solidFill>
                  <a:srgbClr val="000000"/>
                </a:solidFill>
              </a:rPr>
              <a:t>Academic Lead+ QA Manager</a:t>
            </a:r>
          </a:p>
          <a:p>
            <a:pPr algn="l"/>
            <a:endParaRPr lang="en-US" sz="4800" spc="-55">
              <a:solidFill>
                <a:srgbClr val="000000"/>
              </a:solidFill>
            </a:endParaRPr>
          </a:p>
          <a:p>
            <a:pPr algn="l"/>
            <a:endParaRPr lang="en-US" sz="4800" spc="-55">
              <a:solidFill>
                <a:srgbClr val="000000"/>
              </a:solidFill>
            </a:endParaRPr>
          </a:p>
          <a:p>
            <a:pPr algn="l"/>
            <a:endParaRPr lang="en-US" sz="4800" spc="-55">
              <a:solidFill>
                <a:srgbClr val="000000"/>
              </a:solidFill>
            </a:endParaRPr>
          </a:p>
          <a:p>
            <a:pPr algn="l"/>
            <a:r>
              <a:rPr lang="en-US" sz="4800" spc="-55">
                <a:solidFill>
                  <a:srgbClr val="000000"/>
                </a:solidFill>
              </a:rPr>
              <a:t>Programme Lead</a:t>
            </a:r>
          </a:p>
          <a:p>
            <a:endParaRPr lang="en-US" sz="4800" spc="-55">
              <a:solidFill>
                <a:srgbClr val="000000"/>
              </a:solidFill>
            </a:endParaRPr>
          </a:p>
          <a:p>
            <a:endParaRPr lang="en-US" sz="4800" spc="-55">
              <a:solidFill>
                <a:srgbClr val="000000"/>
              </a:solidFill>
            </a:endParaRPr>
          </a:p>
          <a:p>
            <a:pPr algn="l"/>
            <a:endParaRPr lang="en-US" sz="4800" spc="-55">
              <a:solidFill>
                <a:srgbClr val="000000"/>
              </a:solidFill>
            </a:endParaRPr>
          </a:p>
          <a:p>
            <a:pPr algn="l"/>
            <a:r>
              <a:rPr lang="en-US" sz="4800" spc="-55">
                <a:solidFill>
                  <a:srgbClr val="000000"/>
                </a:solidFill>
              </a:rPr>
              <a:t>Module Convenor</a:t>
            </a:r>
          </a:p>
          <a:p>
            <a:endParaRPr lang="en-US" sz="4800" spc="-55">
              <a:solidFill>
                <a:srgbClr val="000000"/>
              </a:solidFill>
            </a:endParaRPr>
          </a:p>
          <a:p>
            <a:endParaRPr lang="en-US" sz="4800" spc="-55">
              <a:solidFill>
                <a:srgbClr val="000000"/>
              </a:solidFill>
            </a:endParaRPr>
          </a:p>
          <a:p>
            <a:pPr algn="l"/>
            <a:endParaRPr lang="en-US" sz="4800" spc="-55">
              <a:solidFill>
                <a:srgbClr val="000000"/>
              </a:solidFill>
            </a:endParaRPr>
          </a:p>
          <a:p>
            <a:pPr algn="l"/>
            <a:r>
              <a:rPr lang="en-US" sz="4800" spc="-55">
                <a:solidFill>
                  <a:srgbClr val="000000"/>
                </a:solidFill>
              </a:rPr>
              <a:t>Lecturers</a:t>
            </a:r>
            <a:endParaRPr lang="en-US" sz="5500" spc="-55">
              <a:solidFill>
                <a:srgbClr val="000000"/>
              </a:solidFill>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60E69594-1EF4-D7DF-F8E7-4902A37E6FCE}"/>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8" name="Right Arrow 7">
            <a:extLst>
              <a:ext uri="{FF2B5EF4-FFF2-40B4-BE49-F238E27FC236}">
                <a16:creationId xmlns:a16="http://schemas.microsoft.com/office/drawing/2014/main" id="{DF89C57A-F432-3121-7734-1308E83819B5}"/>
              </a:ext>
            </a:extLst>
          </p:cNvPr>
          <p:cNvSpPr/>
          <p:nvPr/>
        </p:nvSpPr>
        <p:spPr>
          <a:xfrm rot="5400000">
            <a:off x="1748455" y="7132847"/>
            <a:ext cx="1443793" cy="505326"/>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ight Arrow 10">
            <a:extLst>
              <a:ext uri="{FF2B5EF4-FFF2-40B4-BE49-F238E27FC236}">
                <a16:creationId xmlns:a16="http://schemas.microsoft.com/office/drawing/2014/main" id="{F849D43D-400D-A006-97B9-C9DC0459F738}"/>
              </a:ext>
            </a:extLst>
          </p:cNvPr>
          <p:cNvSpPr/>
          <p:nvPr/>
        </p:nvSpPr>
        <p:spPr>
          <a:xfrm rot="5400000">
            <a:off x="1569537" y="10060579"/>
            <a:ext cx="1665873" cy="505326"/>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87AFD623-877B-E650-C252-B2950DB88A5C}"/>
              </a:ext>
            </a:extLst>
          </p:cNvPr>
          <p:cNvSpPr txBox="1"/>
          <p:nvPr/>
        </p:nvSpPr>
        <p:spPr>
          <a:xfrm>
            <a:off x="529389" y="289060"/>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a:solidFill>
                  <a:srgbClr val="8B0907"/>
                </a:solidFill>
              </a:rPr>
              <a:t>Academic</a:t>
            </a:r>
            <a:r>
              <a:rPr lang="en-US" sz="2000" b="1" spc="-55">
                <a:solidFill>
                  <a:srgbClr val="000000"/>
                </a:solidFill>
              </a:rPr>
              <a:t>  </a:t>
            </a:r>
            <a:r>
              <a:rPr lang="en-US" sz="7200" b="1">
                <a:solidFill>
                  <a:srgbClr val="8B0907"/>
                </a:solidFill>
              </a:rPr>
              <a:t>Department Structure</a:t>
            </a:r>
          </a:p>
        </p:txBody>
      </p:sp>
      <p:sp>
        <p:nvSpPr>
          <p:cNvPr id="17" name="Right Arrow 16">
            <a:extLst>
              <a:ext uri="{FF2B5EF4-FFF2-40B4-BE49-F238E27FC236}">
                <a16:creationId xmlns:a16="http://schemas.microsoft.com/office/drawing/2014/main" id="{70837645-B772-EC67-9CC8-22502774AE6B}"/>
              </a:ext>
            </a:extLst>
          </p:cNvPr>
          <p:cNvSpPr/>
          <p:nvPr/>
        </p:nvSpPr>
        <p:spPr>
          <a:xfrm rot="5400000">
            <a:off x="1759107" y="4110979"/>
            <a:ext cx="1443793" cy="505326"/>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Box 3">
            <a:extLst>
              <a:ext uri="{FF2B5EF4-FFF2-40B4-BE49-F238E27FC236}">
                <a16:creationId xmlns:a16="http://schemas.microsoft.com/office/drawing/2014/main" id="{75429C3A-FAEB-BBD1-0E1F-6B7C41B4A811}"/>
              </a:ext>
            </a:extLst>
          </p:cNvPr>
          <p:cNvSpPr txBox="1"/>
          <p:nvPr/>
        </p:nvSpPr>
        <p:spPr>
          <a:xfrm>
            <a:off x="13042424" y="2717565"/>
            <a:ext cx="10833760" cy="9335889"/>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spc="-55">
                <a:solidFill>
                  <a:srgbClr val="000000"/>
                </a:solidFill>
              </a:rPr>
              <a:t>Registrar</a:t>
            </a:r>
            <a:endParaRPr lang="en-US"/>
          </a:p>
          <a:p>
            <a:pPr algn="l"/>
            <a:endParaRPr lang="en-US" sz="4800" spc="-55">
              <a:solidFill>
                <a:srgbClr val="000000"/>
              </a:solidFill>
            </a:endParaRPr>
          </a:p>
          <a:p>
            <a:pPr algn="l"/>
            <a:endParaRPr lang="en-US" sz="4800" spc="-55">
              <a:solidFill>
                <a:srgbClr val="000000"/>
              </a:solidFill>
            </a:endParaRPr>
          </a:p>
          <a:p>
            <a:pPr algn="l"/>
            <a:endParaRPr lang="en-US" sz="4800" spc="-55">
              <a:solidFill>
                <a:srgbClr val="000000"/>
              </a:solidFill>
            </a:endParaRPr>
          </a:p>
          <a:p>
            <a:pPr algn="l"/>
            <a:r>
              <a:rPr lang="en-US" sz="4800" spc="-55">
                <a:solidFill>
                  <a:srgbClr val="000000"/>
                </a:solidFill>
              </a:rPr>
              <a:t>Student Services</a:t>
            </a:r>
            <a:endParaRPr lang="en-US"/>
          </a:p>
          <a:p>
            <a:endParaRPr lang="en-US" sz="4800" spc="-55">
              <a:solidFill>
                <a:srgbClr val="000000"/>
              </a:solidFill>
            </a:endParaRPr>
          </a:p>
          <a:p>
            <a:endParaRPr lang="en-US" sz="4800" spc="-55">
              <a:solidFill>
                <a:srgbClr val="000000"/>
              </a:solidFill>
            </a:endParaRPr>
          </a:p>
          <a:p>
            <a:pPr algn="l"/>
            <a:endParaRPr lang="en-US" sz="4800" spc="-55">
              <a:solidFill>
                <a:srgbClr val="000000"/>
              </a:solidFill>
            </a:endParaRPr>
          </a:p>
          <a:p>
            <a:endParaRPr lang="en-US" sz="4800" spc="-55">
              <a:solidFill>
                <a:srgbClr val="000000"/>
              </a:solidFill>
            </a:endParaRPr>
          </a:p>
          <a:p>
            <a:endParaRPr lang="en-US" sz="4800" spc="-55">
              <a:solidFill>
                <a:srgbClr val="000000"/>
              </a:solidFill>
            </a:endParaRPr>
          </a:p>
          <a:p>
            <a:pPr algn="l"/>
            <a:endParaRPr lang="en-US" sz="4800" spc="-55">
              <a:solidFill>
                <a:srgbClr val="000000"/>
              </a:solidFill>
            </a:endParaRPr>
          </a:p>
          <a:p>
            <a:pPr algn="l"/>
            <a:endParaRPr lang="en-US" sz="4800" spc="-55">
              <a:solidFill>
                <a:srgbClr val="000000"/>
              </a:solidFill>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
        <p:nvSpPr>
          <p:cNvPr id="5" name="Right Arrow 16">
            <a:extLst>
              <a:ext uri="{FF2B5EF4-FFF2-40B4-BE49-F238E27FC236}">
                <a16:creationId xmlns:a16="http://schemas.microsoft.com/office/drawing/2014/main" id="{0A5F700D-26ED-8A20-AA8E-A80F012555F3}"/>
              </a:ext>
            </a:extLst>
          </p:cNvPr>
          <p:cNvSpPr/>
          <p:nvPr/>
        </p:nvSpPr>
        <p:spPr>
          <a:xfrm rot="5400000">
            <a:off x="13357822" y="4503296"/>
            <a:ext cx="1443793" cy="505326"/>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402DEC4C-A562-13C2-CB47-F92011A5ABE7}"/>
              </a:ext>
            </a:extLst>
          </p:cNvPr>
          <p:cNvSpPr/>
          <p:nvPr/>
        </p:nvSpPr>
        <p:spPr>
          <a:xfrm>
            <a:off x="13827055" y="8542588"/>
            <a:ext cx="9264498" cy="1875433"/>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a:solidFill>
                  <a:srgbClr val="000000"/>
                </a:solidFill>
              </a:rPr>
              <a:t>Student Experience Feedback is collected </a:t>
            </a:r>
            <a:endParaRPr lang="en-US"/>
          </a:p>
        </p:txBody>
      </p:sp>
      <p:sp>
        <p:nvSpPr>
          <p:cNvPr id="10" name="Oval 9">
            <a:extLst>
              <a:ext uri="{FF2B5EF4-FFF2-40B4-BE49-F238E27FC236}">
                <a16:creationId xmlns:a16="http://schemas.microsoft.com/office/drawing/2014/main" id="{831F1C44-4133-0E49-2F47-721A09797580}"/>
              </a:ext>
            </a:extLst>
          </p:cNvPr>
          <p:cNvSpPr/>
          <p:nvPr/>
        </p:nvSpPr>
        <p:spPr>
          <a:xfrm>
            <a:off x="3438172" y="11508283"/>
            <a:ext cx="9264498" cy="1875433"/>
          </a:xfrm>
          <a:prstGeom prst="ellipse">
            <a:avLst/>
          </a:prstGeom>
          <a:solidFill>
            <a:schemeClr val="bg1"/>
          </a:solidFill>
          <a:ln w="57150" cap="flat">
            <a:solidFill>
              <a:srgbClr val="8B090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spc="-55">
                <a:solidFill>
                  <a:srgbClr val="000000"/>
                </a:solidFill>
              </a:rPr>
              <a:t>Student Feedback-Modules and lectures is collected </a:t>
            </a:r>
            <a:endParaRPr lang="en-US"/>
          </a:p>
        </p:txBody>
      </p:sp>
      <p:sp>
        <p:nvSpPr>
          <p:cNvPr id="7" name="TextBox 6">
            <a:extLst>
              <a:ext uri="{FF2B5EF4-FFF2-40B4-BE49-F238E27FC236}">
                <a16:creationId xmlns:a16="http://schemas.microsoft.com/office/drawing/2014/main" id="{DE926B7F-8F47-11DC-21E1-4CDE39D74FB7}"/>
              </a:ext>
            </a:extLst>
          </p:cNvPr>
          <p:cNvSpPr txBox="1"/>
          <p:nvPr/>
        </p:nvSpPr>
        <p:spPr>
          <a:xfrm>
            <a:off x="10608729" y="1429604"/>
            <a:ext cx="461254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1">
                <a:solidFill>
                  <a:srgbClr val="8B0907"/>
                </a:solidFill>
              </a:rPr>
              <a:t>Faculty Board</a:t>
            </a:r>
          </a:p>
        </p:txBody>
      </p:sp>
    </p:spTree>
    <p:extLst>
      <p:ext uri="{BB962C8B-B14F-4D97-AF65-F5344CB8AC3E}">
        <p14:creationId xmlns:p14="http://schemas.microsoft.com/office/powerpoint/2010/main" val="3378715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b="1" dirty="0"/>
          </a:p>
        </p:txBody>
      </p:sp>
      <p:sp>
        <p:nvSpPr>
          <p:cNvPr id="153" name="The Title…"/>
          <p:cNvSpPr txBox="1">
            <a:spLocks noGrp="1"/>
          </p:cNvSpPr>
          <p:nvPr>
            <p:ph type="ctrTitle"/>
          </p:nvPr>
        </p:nvSpPr>
        <p:spPr>
          <a:xfrm>
            <a:off x="6138037" y="3044052"/>
            <a:ext cx="18026380" cy="4029374"/>
          </a:xfrm>
          <a:prstGeom prst="rect">
            <a:avLst/>
          </a:prstGeom>
        </p:spPr>
        <p:txBody>
          <a:bodyPr>
            <a:noAutofit/>
          </a:bodyPr>
          <a:lstStyle/>
          <a:p>
            <a:pPr algn="r">
              <a:lnSpc>
                <a:spcPct val="100000"/>
              </a:lnSpc>
              <a:defRPr b="0">
                <a:solidFill>
                  <a:srgbClr val="FFFFFF"/>
                </a:solidFill>
                <a:latin typeface="Montserrat Bold"/>
                <a:ea typeface="Montserrat Bold"/>
                <a:cs typeface="Montserrat Bold"/>
                <a:sym typeface="Montserrat Bold"/>
              </a:defRPr>
            </a:pPr>
            <a:br>
              <a:rPr lang="en-GB" sz="11500" dirty="0">
                <a:latin typeface="Calibri"/>
                <a:cs typeface="Calibri"/>
              </a:rPr>
            </a:br>
            <a:r>
              <a:rPr lang="en-GB" sz="11500" dirty="0">
                <a:latin typeface="Calibri"/>
                <a:cs typeface="Calibri"/>
              </a:rPr>
              <a:t>Academic Programmes</a:t>
            </a:r>
            <a:endParaRPr lang="en-US" sz="11500" dirty="0"/>
          </a:p>
        </p:txBody>
      </p:sp>
      <p:sp>
        <p:nvSpPr>
          <p:cNvPr id="154" name="The Subtitle of the Presentation"/>
          <p:cNvSpPr txBox="1">
            <a:spLocks noGrp="1"/>
          </p:cNvSpPr>
          <p:nvPr>
            <p:ph type="subTitle" sz="quarter" idx="1"/>
          </p:nvPr>
        </p:nvSpPr>
        <p:spPr>
          <a:xfrm>
            <a:off x="1971363" y="7305279"/>
            <a:ext cx="22193054" cy="3811900"/>
          </a:xfrm>
          <a:prstGeom prst="rect">
            <a:avLst/>
          </a:prstGeom>
        </p:spPr>
        <p:txBody>
          <a:bodyPr lIns="50800" tIns="50800" rIns="50800" bIns="50800" anchor="t">
            <a:normAutofit/>
          </a:bodyPr>
          <a:lstStyle>
            <a:lvl1pPr algn="r">
              <a:defRPr b="0">
                <a:solidFill>
                  <a:srgbClr val="FFFFFF"/>
                </a:solidFill>
                <a:latin typeface="Montserrat Medium"/>
                <a:ea typeface="Montserrat Medium"/>
                <a:cs typeface="Montserrat Medium"/>
                <a:sym typeface="Montserrat Medium"/>
              </a:defRPr>
            </a:lvl1pPr>
          </a:lstStyle>
          <a:p>
            <a:r>
              <a:rPr lang="en-GB" sz="6000" b="1" dirty="0">
                <a:latin typeface="Calibri"/>
                <a:cs typeface="Calibri"/>
              </a:rPr>
              <a:t>BA (Hons) in Islamic Studies (Level 6)</a:t>
            </a:r>
            <a:endParaRPr lang="en-GB" sz="6000" b="1" dirty="0">
              <a:latin typeface="Calibri" panose="020F0502020204030204" pitchFamily="34" charset="0"/>
              <a:cs typeface="Calibri" panose="020F0502020204030204" pitchFamily="34" charset="0"/>
            </a:endParaRPr>
          </a:p>
        </p:txBody>
      </p:sp>
      <p:pic>
        <p:nvPicPr>
          <p:cNvPr id="155" name="image18.png" descr="image18.png"/>
          <p:cNvPicPr>
            <a:picLocks noChangeAspect="1"/>
          </p:cNvPicPr>
          <p:nvPr/>
        </p:nvPicPr>
        <p:blipFill>
          <a:blip r:embed="rId3"/>
          <a:stretch>
            <a:fillRect/>
          </a:stretch>
        </p:blipFill>
        <p:spPr>
          <a:xfrm>
            <a:off x="17822329" y="120315"/>
            <a:ext cx="6561671" cy="3010651"/>
          </a:xfrm>
          <a:prstGeom prst="rect">
            <a:avLst/>
          </a:prstGeom>
          <a:ln w="12700">
            <a:miter lim="400000"/>
          </a:ln>
        </p:spPr>
      </p:pic>
      <p:sp>
        <p:nvSpPr>
          <p:cNvPr id="156" name="XX Month 2022"/>
          <p:cNvSpPr txBox="1"/>
          <p:nvPr/>
        </p:nvSpPr>
        <p:spPr>
          <a:xfrm>
            <a:off x="0" y="12610632"/>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rPr>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September </a:t>
            </a:r>
            <a:r>
              <a:rPr>
                <a:latin typeface="Calibri" panose="020F0502020204030204" pitchFamily="34" charset="0"/>
                <a:cs typeface="Calibri" panose="020F0502020204030204" pitchFamily="34" charset="0"/>
              </a:rPr>
              <a:t>202</a:t>
            </a:r>
            <a:r>
              <a:rPr lang="en-GB">
                <a:latin typeface="Calibri" panose="020F0502020204030204" pitchFamily="34" charset="0"/>
                <a:cs typeface="Calibri" panose="020F0502020204030204" pitchFamily="34" charset="0"/>
              </a:rPr>
              <a:t>5</a:t>
            </a:r>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DD412F4-9AC5-12F9-DC34-617B59951584}"/>
              </a:ext>
            </a:extLst>
          </p:cNvPr>
          <p:cNvSpPr txBox="1"/>
          <p:nvPr/>
        </p:nvSpPr>
        <p:spPr>
          <a:xfrm>
            <a:off x="7458267" y="8738517"/>
            <a:ext cx="1670615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5400" b="1" dirty="0">
                <a:solidFill>
                  <a:srgbClr val="FFFFFF"/>
                </a:solidFill>
                <a:latin typeface="Calibri" panose="020F0502020204030204" pitchFamily="34" charset="0"/>
                <a:cs typeface="Calibri" panose="020F0502020204030204" pitchFamily="34" charset="0"/>
                <a:sym typeface="Montserrat Medium"/>
              </a:rPr>
              <a:t>Programme Lead: Dr Belal Alabbas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CA31E-5503-5F20-64B9-CA0D55FBDF0A}"/>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C5758C41-2A51-B09E-A241-F5BD72F46B0D}"/>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pic>
        <p:nvPicPr>
          <p:cNvPr id="161" name="image18.png" descr="image18.png">
            <a:extLst>
              <a:ext uri="{FF2B5EF4-FFF2-40B4-BE49-F238E27FC236}">
                <a16:creationId xmlns:a16="http://schemas.microsoft.com/office/drawing/2014/main" id="{159F6659-CC4C-5F55-53C2-43AE60C40D56}"/>
              </a:ext>
            </a:extLst>
          </p:cNvPr>
          <p:cNvPicPr>
            <a:picLocks noChangeAspect="1"/>
          </p:cNvPicPr>
          <p:nvPr/>
        </p:nvPicPr>
        <p:blipFill>
          <a:blip r:embed="rId2"/>
          <a:stretch>
            <a:fillRect/>
          </a:stretch>
        </p:blipFill>
        <p:spPr>
          <a:xfrm>
            <a:off x="19891506" y="-8741"/>
            <a:ext cx="4710418" cy="2161252"/>
          </a:xfrm>
          <a:prstGeom prst="rect">
            <a:avLst/>
          </a:prstGeom>
          <a:ln w="12700">
            <a:miter lim="400000"/>
          </a:ln>
        </p:spPr>
      </p:pic>
      <p:sp>
        <p:nvSpPr>
          <p:cNvPr id="162" name="31 October 2020">
            <a:extLst>
              <a:ext uri="{FF2B5EF4-FFF2-40B4-BE49-F238E27FC236}">
                <a16:creationId xmlns:a16="http://schemas.microsoft.com/office/drawing/2014/main" id="{C65880FF-3A5F-2C95-6610-E1374DFADAFE}"/>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sp>
        <p:nvSpPr>
          <p:cNvPr id="4" name="TextBox 3">
            <a:extLst>
              <a:ext uri="{FF2B5EF4-FFF2-40B4-BE49-F238E27FC236}">
                <a16:creationId xmlns:a16="http://schemas.microsoft.com/office/drawing/2014/main" id="{4AF56A8C-BC7F-E625-2AFB-9CF9BFDFDCA9}"/>
              </a:ext>
            </a:extLst>
          </p:cNvPr>
          <p:cNvSpPr txBox="1"/>
          <p:nvPr/>
        </p:nvSpPr>
        <p:spPr>
          <a:xfrm>
            <a:off x="907631" y="2746447"/>
            <a:ext cx="18857138" cy="9941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l">
              <a:buNone/>
            </a:pPr>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develop a balanced and detailed understanding of </a:t>
            </a:r>
            <a:r>
              <a:rPr lang="en-GB" sz="3200" b="1" dirty="0">
                <a:solidFill>
                  <a:schemeClr val="tx1"/>
                </a:solidFill>
              </a:rPr>
              <a:t>classical disciplines in the Islamic tradition</a:t>
            </a:r>
            <a:r>
              <a:rPr lang="en-GB" sz="3200" dirty="0">
                <a:solidFill>
                  <a:schemeClr val="tx1"/>
                </a:solidFill>
              </a:rPr>
              <a:t>, the contexts in which they have developed and the ways in which they deal with </a:t>
            </a:r>
            <a:r>
              <a:rPr lang="en-GB" sz="3200" b="1" dirty="0">
                <a:solidFill>
                  <a:schemeClr val="tx1"/>
                </a:solidFill>
              </a:rPr>
              <a:t>contemporary issues and challenges</a:t>
            </a:r>
            <a:r>
              <a:rPr lang="en-GB" sz="3200" dirty="0">
                <a:solidFill>
                  <a:schemeClr val="tx1"/>
                </a:solidFill>
              </a:rPr>
              <a:t>.</a:t>
            </a:r>
          </a:p>
          <a:p>
            <a:pPr marL="457200" lvl="0" indent="-457200" algn="l">
              <a:buFont typeface="Wingdings" pitchFamily="2" charset="2"/>
              <a:buChar char="Ø"/>
            </a:pPr>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provide the student with the opportunity to acquire </a:t>
            </a:r>
            <a:r>
              <a:rPr lang="en-GB" sz="3200" b="1" dirty="0">
                <a:solidFill>
                  <a:schemeClr val="tx1"/>
                </a:solidFill>
              </a:rPr>
              <a:t>critical</a:t>
            </a:r>
            <a:r>
              <a:rPr lang="en-GB" sz="3200" dirty="0">
                <a:solidFill>
                  <a:schemeClr val="tx1"/>
                </a:solidFill>
              </a:rPr>
              <a:t> understanding of key theories, principles and texts within the </a:t>
            </a:r>
            <a:r>
              <a:rPr lang="en-GB" sz="3200" b="1" dirty="0">
                <a:solidFill>
                  <a:schemeClr val="tx1"/>
                </a:solidFill>
              </a:rPr>
              <a:t>Islamic tradition and its classical disciplines</a:t>
            </a:r>
            <a:r>
              <a:rPr lang="en-GB" sz="3200" dirty="0">
                <a:solidFill>
                  <a:schemeClr val="tx1"/>
                </a:solidFill>
              </a:rPr>
              <a:t>.</a:t>
            </a:r>
          </a:p>
          <a:p>
            <a:pPr lvl="0" algn="l"/>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develop a detailed understanding of classical Arabic and equip students with the ability to read, understand and interpret </a:t>
            </a:r>
            <a:r>
              <a:rPr lang="en-GB" sz="3200" b="1" dirty="0">
                <a:solidFill>
                  <a:schemeClr val="tx1"/>
                </a:solidFill>
              </a:rPr>
              <a:t>classical Islamic texts</a:t>
            </a:r>
            <a:r>
              <a:rPr lang="en-GB" sz="3200" dirty="0">
                <a:solidFill>
                  <a:schemeClr val="tx1"/>
                </a:solidFill>
              </a:rPr>
              <a:t>.</a:t>
            </a:r>
          </a:p>
          <a:p>
            <a:pPr marL="457200" lvl="0" indent="-457200" algn="l">
              <a:buFont typeface="Wingdings" pitchFamily="2" charset="2"/>
              <a:buChar char="Ø"/>
            </a:pPr>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provide a general understanding of key aspects of relevant </a:t>
            </a:r>
            <a:r>
              <a:rPr lang="en-GB" sz="3200" b="1" dirty="0">
                <a:solidFill>
                  <a:schemeClr val="tx1"/>
                </a:solidFill>
              </a:rPr>
              <a:t>contemporary intellectual disciplines </a:t>
            </a:r>
            <a:r>
              <a:rPr lang="en-GB" sz="3200" dirty="0">
                <a:solidFill>
                  <a:schemeClr val="tx1"/>
                </a:solidFill>
              </a:rPr>
              <a:t>which intersect with the study of religion and its </a:t>
            </a:r>
            <a:r>
              <a:rPr lang="en-GB" sz="3200" b="1" dirty="0">
                <a:solidFill>
                  <a:schemeClr val="tx1"/>
                </a:solidFill>
              </a:rPr>
              <a:t>application to contemporary society</a:t>
            </a:r>
            <a:r>
              <a:rPr lang="en-GB" sz="3200" dirty="0">
                <a:solidFill>
                  <a:schemeClr val="tx1"/>
                </a:solidFill>
              </a:rPr>
              <a:t>.</a:t>
            </a:r>
          </a:p>
          <a:p>
            <a:pPr marL="457200" lvl="0" indent="-457200" algn="l">
              <a:buFont typeface="Wingdings" pitchFamily="2" charset="2"/>
              <a:buChar char="Ø"/>
            </a:pPr>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develop an awareness of the history and contemporary state of British society, and in particular, the </a:t>
            </a:r>
            <a:r>
              <a:rPr lang="en-GB" sz="3200" b="1" dirty="0">
                <a:solidFill>
                  <a:schemeClr val="tx1"/>
                </a:solidFill>
              </a:rPr>
              <a:t>Muslim communities in Britain</a:t>
            </a:r>
            <a:r>
              <a:rPr lang="en-GB" sz="3200" dirty="0">
                <a:solidFill>
                  <a:schemeClr val="tx1"/>
                </a:solidFill>
              </a:rPr>
              <a:t>, and how these relate to global trends. </a:t>
            </a:r>
          </a:p>
          <a:p>
            <a:pPr lvl="0" algn="l"/>
            <a:endParaRPr lang="en-GB" sz="3200" dirty="0">
              <a:solidFill>
                <a:schemeClr val="tx1"/>
              </a:solidFill>
            </a:endParaRPr>
          </a:p>
          <a:p>
            <a:pPr marL="457200" indent="-457200" algn="l">
              <a:buFont typeface="Wingdings" pitchFamily="2" charset="2"/>
              <a:buChar char="Ø"/>
            </a:pPr>
            <a:r>
              <a:rPr lang="en-GB" sz="3200" dirty="0">
                <a:solidFill>
                  <a:schemeClr val="tx1"/>
                </a:solidFill>
              </a:rPr>
              <a:t>to develop and inculcate in students an </a:t>
            </a:r>
            <a:r>
              <a:rPr lang="en-GB" sz="3200" b="1" dirty="0">
                <a:solidFill>
                  <a:schemeClr val="tx1"/>
                </a:solidFill>
              </a:rPr>
              <a:t>independence of judgment</a:t>
            </a:r>
            <a:r>
              <a:rPr lang="en-GB" sz="3200" dirty="0">
                <a:solidFill>
                  <a:schemeClr val="tx1"/>
                </a:solidFill>
              </a:rPr>
              <a:t>, </a:t>
            </a:r>
            <a:r>
              <a:rPr lang="en-GB" sz="3200" b="1" dirty="0">
                <a:solidFill>
                  <a:schemeClr val="tx1"/>
                </a:solidFill>
              </a:rPr>
              <a:t>critical thinking </a:t>
            </a:r>
            <a:r>
              <a:rPr lang="en-GB" sz="3200" dirty="0">
                <a:solidFill>
                  <a:schemeClr val="tx1"/>
                </a:solidFill>
              </a:rPr>
              <a:t>and the ability to communicate effectively in ways that are relevant to the field of scholarship and the wider professional world. </a:t>
            </a:r>
          </a:p>
        </p:txBody>
      </p:sp>
      <p:pic>
        <p:nvPicPr>
          <p:cNvPr id="3" name="Picture 2" descr="A blue and black logo&#10;&#10;Description automatically generated">
            <a:extLst>
              <a:ext uri="{FF2B5EF4-FFF2-40B4-BE49-F238E27FC236}">
                <a16:creationId xmlns:a16="http://schemas.microsoft.com/office/drawing/2014/main" id="{380DE0BD-BB8A-71F1-2607-F4E644319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1855" y="9879075"/>
            <a:ext cx="2272145" cy="3836925"/>
          </a:xfrm>
          <a:prstGeom prst="rect">
            <a:avLst/>
          </a:prstGeom>
        </p:spPr>
      </p:pic>
      <p:sp>
        <p:nvSpPr>
          <p:cNvPr id="6" name="TextBox 5">
            <a:extLst>
              <a:ext uri="{FF2B5EF4-FFF2-40B4-BE49-F238E27FC236}">
                <a16:creationId xmlns:a16="http://schemas.microsoft.com/office/drawing/2014/main" id="{8DDBCC71-44BD-10D8-7560-08B710A02BB4}"/>
              </a:ext>
            </a:extLst>
          </p:cNvPr>
          <p:cNvSpPr txBox="1"/>
          <p:nvPr/>
        </p:nvSpPr>
        <p:spPr>
          <a:xfrm>
            <a:off x="907631" y="952182"/>
            <a:ext cx="1230405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8B0907"/>
                </a:solidFill>
                <a:effectLst/>
                <a:uLnTx/>
                <a:uFillTx/>
                <a:latin typeface="Helvetica Neue"/>
                <a:ea typeface="Helvetica Neue"/>
                <a:cs typeface="Helvetica Neue"/>
                <a:sym typeface="Helvetica Neue"/>
              </a:rPr>
              <a:t>Programme Objectives</a:t>
            </a:r>
          </a:p>
        </p:txBody>
      </p:sp>
    </p:spTree>
    <p:extLst>
      <p:ext uri="{BB962C8B-B14F-4D97-AF65-F5344CB8AC3E}">
        <p14:creationId xmlns:p14="http://schemas.microsoft.com/office/powerpoint/2010/main" val="425111809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C9503-2DC5-34C1-9CC7-42AB3D1CEBF5}"/>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9102BCC-0722-9A6B-EA0D-94C5C3248F74}"/>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pic>
        <p:nvPicPr>
          <p:cNvPr id="161" name="image18.png" descr="image18.png">
            <a:extLst>
              <a:ext uri="{FF2B5EF4-FFF2-40B4-BE49-F238E27FC236}">
                <a16:creationId xmlns:a16="http://schemas.microsoft.com/office/drawing/2014/main" id="{0F58E847-3BAF-AAB5-39B6-ECC191740D30}"/>
              </a:ext>
            </a:extLst>
          </p:cNvPr>
          <p:cNvPicPr>
            <a:picLocks noChangeAspect="1"/>
          </p:cNvPicPr>
          <p:nvPr/>
        </p:nvPicPr>
        <p:blipFill>
          <a:blip r:embed="rId2"/>
          <a:stretch>
            <a:fillRect/>
          </a:stretch>
        </p:blipFill>
        <p:spPr>
          <a:xfrm>
            <a:off x="19673582" y="0"/>
            <a:ext cx="4710418" cy="2161252"/>
          </a:xfrm>
          <a:prstGeom prst="rect">
            <a:avLst/>
          </a:prstGeom>
          <a:ln w="12700">
            <a:miter lim="400000"/>
          </a:ln>
        </p:spPr>
      </p:pic>
      <p:sp>
        <p:nvSpPr>
          <p:cNvPr id="4" name="TextBox 3">
            <a:extLst>
              <a:ext uri="{FF2B5EF4-FFF2-40B4-BE49-F238E27FC236}">
                <a16:creationId xmlns:a16="http://schemas.microsoft.com/office/drawing/2014/main" id="{F2DC4A10-1638-E2FF-4CAA-91BC541D2997}"/>
              </a:ext>
            </a:extLst>
          </p:cNvPr>
          <p:cNvSpPr txBox="1"/>
          <p:nvPr/>
        </p:nvSpPr>
        <p:spPr>
          <a:xfrm>
            <a:off x="907632" y="2496874"/>
            <a:ext cx="20607662" cy="8894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None/>
            </a:pPr>
            <a:endParaRPr lang="en-GB" sz="2800" dirty="0">
              <a:solidFill>
                <a:schemeClr val="tx1"/>
              </a:solidFill>
            </a:endParaRPr>
          </a:p>
          <a:p>
            <a:pPr marL="457200" indent="-457200" algn="l">
              <a:buFont typeface="Wingdings" pitchFamily="2" charset="2"/>
              <a:buChar char="Ø"/>
            </a:pPr>
            <a:r>
              <a:rPr lang="en-US" sz="3200" dirty="0">
                <a:solidFill>
                  <a:schemeClr val="tx1"/>
                </a:solidFill>
              </a:rPr>
              <a:t>knowledge and systematic, critical understanding of the </a:t>
            </a:r>
            <a:r>
              <a:rPr lang="en-US" sz="3200" b="1" dirty="0">
                <a:solidFill>
                  <a:schemeClr val="tx1"/>
                </a:solidFill>
              </a:rPr>
              <a:t>core disciplines of the Islamic scholarly tradition</a:t>
            </a:r>
            <a:r>
              <a:rPr lang="en-US" sz="3200" dirty="0">
                <a:solidFill>
                  <a:schemeClr val="tx1"/>
                </a:solidFill>
              </a:rPr>
              <a:t>, including awareness of the </a:t>
            </a:r>
            <a:r>
              <a:rPr lang="en-US" sz="3200" b="1" dirty="0">
                <a:solidFill>
                  <a:schemeClr val="tx1"/>
                </a:solidFill>
              </a:rPr>
              <a:t>interrelationship </a:t>
            </a:r>
            <a:r>
              <a:rPr lang="en-US" sz="3200" dirty="0">
                <a:solidFill>
                  <a:schemeClr val="tx1"/>
                </a:solidFill>
              </a:rPr>
              <a:t>of various disciplines, and key approaches to their </a:t>
            </a:r>
            <a:r>
              <a:rPr lang="en-US" sz="3200" b="1" dirty="0">
                <a:solidFill>
                  <a:schemeClr val="tx1"/>
                </a:solidFill>
              </a:rPr>
              <a:t>contemporary application </a:t>
            </a:r>
            <a:r>
              <a:rPr lang="en-US" sz="3200" dirty="0">
                <a:solidFill>
                  <a:schemeClr val="tx1"/>
                </a:solidFill>
              </a:rPr>
              <a:t>in complex modern, global contexts.</a:t>
            </a:r>
            <a:endParaRPr lang="en-GB" sz="3200" dirty="0">
              <a:solidFill>
                <a:schemeClr val="tx1"/>
              </a:solidFill>
            </a:endParaRPr>
          </a:p>
          <a:p>
            <a:pPr algn="l"/>
            <a:endParaRPr lang="en-GB" sz="3200" dirty="0">
              <a:solidFill>
                <a:schemeClr val="tx1"/>
              </a:solidFill>
            </a:endParaRPr>
          </a:p>
          <a:p>
            <a:pPr marL="342900" indent="-342900" algn="l">
              <a:buFont typeface="Wingdings" pitchFamily="2" charset="2"/>
              <a:buChar char="Ø"/>
            </a:pPr>
            <a:r>
              <a:rPr lang="en-US" sz="3200" dirty="0">
                <a:solidFill>
                  <a:schemeClr val="tx1"/>
                </a:solidFill>
              </a:rPr>
              <a:t>knowledge and critical understanding of the </a:t>
            </a:r>
            <a:r>
              <a:rPr lang="en-US" sz="3200" b="1" dirty="0">
                <a:solidFill>
                  <a:schemeClr val="tx1"/>
                </a:solidFill>
              </a:rPr>
              <a:t>linguistic </a:t>
            </a:r>
            <a:r>
              <a:rPr lang="en-US" sz="3200" dirty="0">
                <a:solidFill>
                  <a:schemeClr val="tx1"/>
                </a:solidFill>
              </a:rPr>
              <a:t>and stylistic features of key texts, and </a:t>
            </a:r>
            <a:r>
              <a:rPr lang="en-US" sz="3200" b="1" dirty="0">
                <a:solidFill>
                  <a:schemeClr val="tx1"/>
                </a:solidFill>
              </a:rPr>
              <a:t>classical Arabic </a:t>
            </a:r>
            <a:r>
              <a:rPr lang="en-US" sz="3200" dirty="0">
                <a:solidFill>
                  <a:schemeClr val="tx1"/>
                </a:solidFill>
              </a:rPr>
              <a:t>sciences.</a:t>
            </a:r>
            <a:endParaRPr lang="en-GB" sz="3200" dirty="0">
              <a:solidFill>
                <a:schemeClr val="tx1"/>
              </a:solidFill>
            </a:endParaRPr>
          </a:p>
          <a:p>
            <a:pPr marL="457200" indent="-457200" algn="l">
              <a:buFont typeface="Wingdings" pitchFamily="2" charset="2"/>
              <a:buChar char="Ø"/>
            </a:pPr>
            <a:endParaRPr lang="en-GB" sz="3200" dirty="0">
              <a:solidFill>
                <a:schemeClr val="tx1"/>
              </a:solidFill>
            </a:endParaRPr>
          </a:p>
          <a:p>
            <a:pPr marL="342900" indent="-342900" algn="l">
              <a:buFont typeface="Wingdings" pitchFamily="2" charset="2"/>
              <a:buChar char="Ø"/>
            </a:pPr>
            <a:r>
              <a:rPr lang="en-US" sz="3200" dirty="0">
                <a:solidFill>
                  <a:schemeClr val="tx1"/>
                </a:solidFill>
              </a:rPr>
              <a:t>knowledge and critical understanding of </a:t>
            </a:r>
            <a:r>
              <a:rPr lang="en-US" sz="3200" b="1" dirty="0">
                <a:solidFill>
                  <a:schemeClr val="tx1"/>
                </a:solidFill>
              </a:rPr>
              <a:t>contemporary intellectual disciplines </a:t>
            </a:r>
            <a:r>
              <a:rPr lang="en-US" sz="3200" dirty="0">
                <a:solidFill>
                  <a:schemeClr val="tx1"/>
                </a:solidFill>
              </a:rPr>
              <a:t>that are relevant to the study of the Islamic scholarly tradition, including key ideas, figures, and historical development.</a:t>
            </a:r>
          </a:p>
          <a:p>
            <a:pPr algn="l"/>
            <a:endParaRPr lang="en-GB" sz="3200" dirty="0">
              <a:solidFill>
                <a:schemeClr val="tx1"/>
              </a:solidFill>
            </a:endParaRPr>
          </a:p>
          <a:p>
            <a:pPr marL="342900" indent="-342900" algn="l">
              <a:buFont typeface="Wingdings" pitchFamily="2" charset="2"/>
              <a:buChar char="Ø"/>
            </a:pPr>
            <a:r>
              <a:rPr lang="en-US" sz="3200" dirty="0">
                <a:solidFill>
                  <a:schemeClr val="tx1"/>
                </a:solidFill>
              </a:rPr>
              <a:t>the ability to develop and sustain a </a:t>
            </a:r>
            <a:r>
              <a:rPr lang="en-US" sz="3200" b="1" dirty="0">
                <a:solidFill>
                  <a:schemeClr val="tx1"/>
                </a:solidFill>
              </a:rPr>
              <a:t>critical and original logical argument </a:t>
            </a:r>
            <a:r>
              <a:rPr lang="en-US" sz="3200" dirty="0">
                <a:solidFill>
                  <a:schemeClr val="tx1"/>
                </a:solidFill>
              </a:rPr>
              <a:t>that is supported by significant evidence using well-established frameworks and methods.</a:t>
            </a:r>
            <a:endParaRPr lang="en-GB" sz="3200" dirty="0">
              <a:solidFill>
                <a:schemeClr val="tx1"/>
              </a:solidFill>
            </a:endParaRPr>
          </a:p>
          <a:p>
            <a:pPr algn="l"/>
            <a:endParaRPr lang="en-GB" sz="3200" dirty="0">
              <a:solidFill>
                <a:schemeClr val="tx1"/>
              </a:solidFill>
            </a:endParaRPr>
          </a:p>
          <a:p>
            <a:pPr marL="342900" indent="-342900" algn="l">
              <a:buFont typeface="Wingdings" pitchFamily="2" charset="2"/>
              <a:buChar char="Ø"/>
            </a:pPr>
            <a:r>
              <a:rPr lang="en-US" sz="3200" dirty="0">
                <a:solidFill>
                  <a:schemeClr val="tx1"/>
                </a:solidFill>
              </a:rPr>
              <a:t>the ability to </a:t>
            </a:r>
            <a:r>
              <a:rPr lang="en-US" sz="3200" b="1" dirty="0">
                <a:solidFill>
                  <a:schemeClr val="tx1"/>
                </a:solidFill>
              </a:rPr>
              <a:t>answer questions of varying complexity </a:t>
            </a:r>
            <a:r>
              <a:rPr lang="en-US" sz="3200" dirty="0">
                <a:solidFill>
                  <a:schemeClr val="tx1"/>
                </a:solidFill>
              </a:rPr>
              <a:t>by collecting and synthesizing information from relevant sources using well-established frameworks and methods, reflecting independent and original </a:t>
            </a:r>
            <a:r>
              <a:rPr lang="en-US" sz="3200" b="1" dirty="0">
                <a:solidFill>
                  <a:schemeClr val="tx1"/>
                </a:solidFill>
              </a:rPr>
              <a:t>judgment</a:t>
            </a:r>
            <a:r>
              <a:rPr lang="en-US" sz="3200" dirty="0">
                <a:solidFill>
                  <a:schemeClr val="tx1"/>
                </a:solidFill>
              </a:rPr>
              <a:t>.</a:t>
            </a:r>
            <a:endParaRPr lang="en-GB" sz="3200" dirty="0">
              <a:solidFill>
                <a:schemeClr val="tx1"/>
              </a:solidFill>
            </a:endParaRPr>
          </a:p>
          <a:p>
            <a:pPr algn="l"/>
            <a:endParaRPr lang="en-GB" sz="3200" dirty="0">
              <a:solidFill>
                <a:schemeClr val="tx1"/>
              </a:solidFill>
            </a:endParaRPr>
          </a:p>
        </p:txBody>
      </p:sp>
      <p:pic>
        <p:nvPicPr>
          <p:cNvPr id="3" name="Picture 2" descr="A blue and black logo&#10;&#10;Description automatically generated">
            <a:extLst>
              <a:ext uri="{FF2B5EF4-FFF2-40B4-BE49-F238E27FC236}">
                <a16:creationId xmlns:a16="http://schemas.microsoft.com/office/drawing/2014/main" id="{8CB6369F-2F4B-6D66-E812-C411846FC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508620"/>
            <a:ext cx="2491521" cy="4207380"/>
          </a:xfrm>
          <a:prstGeom prst="rect">
            <a:avLst/>
          </a:prstGeom>
        </p:spPr>
      </p:pic>
      <p:sp>
        <p:nvSpPr>
          <p:cNvPr id="5" name="TextBox 4">
            <a:extLst>
              <a:ext uri="{FF2B5EF4-FFF2-40B4-BE49-F238E27FC236}">
                <a16:creationId xmlns:a16="http://schemas.microsoft.com/office/drawing/2014/main" id="{32649C47-5FA3-CB05-1313-48F45E830AB3}"/>
              </a:ext>
            </a:extLst>
          </p:cNvPr>
          <p:cNvSpPr txBox="1"/>
          <p:nvPr/>
        </p:nvSpPr>
        <p:spPr>
          <a:xfrm>
            <a:off x="907631" y="952182"/>
            <a:ext cx="1799893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8B0907"/>
                </a:solidFill>
                <a:effectLst/>
                <a:uLnTx/>
                <a:uFillTx/>
                <a:latin typeface="Helvetica Neue"/>
                <a:ea typeface="Helvetica Neue"/>
                <a:cs typeface="Helvetica Neue"/>
                <a:sym typeface="Helvetica Neue"/>
              </a:rPr>
              <a:t>Programme Learning Outcomes</a:t>
            </a:r>
          </a:p>
        </p:txBody>
      </p:sp>
    </p:spTree>
    <p:extLst>
      <p:ext uri="{BB962C8B-B14F-4D97-AF65-F5344CB8AC3E}">
        <p14:creationId xmlns:p14="http://schemas.microsoft.com/office/powerpoint/2010/main" val="9356306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BEC9-6CD8-665B-E026-07F0E86B5F1B}"/>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41FF5651-4F61-B85A-D34D-5DE1E34AECBD}"/>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944BC730-7ECB-5866-6A5F-3CC4003EC8C1}"/>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2603BE66-0F5F-C598-1749-2C5AAB40AB4A}"/>
              </a:ext>
            </a:extLst>
          </p:cNvPr>
          <p:cNvPicPr>
            <a:picLocks noChangeAspect="1"/>
          </p:cNvPicPr>
          <p:nvPr/>
        </p:nvPicPr>
        <p:blipFill>
          <a:blip r:embed="rId2"/>
          <a:stretch>
            <a:fillRect/>
          </a:stretch>
        </p:blipFill>
        <p:spPr>
          <a:xfrm>
            <a:off x="19578575" y="-8741"/>
            <a:ext cx="4710418" cy="2161252"/>
          </a:xfrm>
          <a:prstGeom prst="rect">
            <a:avLst/>
          </a:prstGeom>
          <a:ln w="12700">
            <a:miter lim="400000"/>
          </a:ln>
        </p:spPr>
      </p:pic>
      <p:graphicFrame>
        <p:nvGraphicFramePr>
          <p:cNvPr id="3" name="Table 2">
            <a:extLst>
              <a:ext uri="{FF2B5EF4-FFF2-40B4-BE49-F238E27FC236}">
                <a16:creationId xmlns:a16="http://schemas.microsoft.com/office/drawing/2014/main" id="{D37143BE-FD2C-297C-934B-EAE1A1295A71}"/>
              </a:ext>
            </a:extLst>
          </p:cNvPr>
          <p:cNvGraphicFramePr>
            <a:graphicFrameLocks noGrp="1"/>
          </p:cNvGraphicFramePr>
          <p:nvPr/>
        </p:nvGraphicFramePr>
        <p:xfrm>
          <a:off x="1211658" y="4228908"/>
          <a:ext cx="6412137" cy="7052728"/>
        </p:xfrm>
        <a:graphic>
          <a:graphicData uri="http://schemas.openxmlformats.org/drawingml/2006/table">
            <a:tbl>
              <a:tblPr firstRow="1" firstCol="1" lastRow="1" lastCol="1" bandRow="1" bandCol="1">
                <a:tableStyleId>{5A111915-BE36-4E01-A7E5-04B1672EAD32}</a:tableStyleId>
              </a:tblPr>
              <a:tblGrid>
                <a:gridCol w="4505241">
                  <a:extLst>
                    <a:ext uri="{9D8B030D-6E8A-4147-A177-3AD203B41FA5}">
                      <a16:colId xmlns:a16="http://schemas.microsoft.com/office/drawing/2014/main" val="2620428275"/>
                    </a:ext>
                  </a:extLst>
                </a:gridCol>
                <a:gridCol w="1906896">
                  <a:extLst>
                    <a:ext uri="{9D8B030D-6E8A-4147-A177-3AD203B41FA5}">
                      <a16:colId xmlns:a16="http://schemas.microsoft.com/office/drawing/2014/main" val="2698368806"/>
                    </a:ext>
                  </a:extLst>
                </a:gridCol>
              </a:tblGrid>
              <a:tr h="1167554">
                <a:tc gridSpan="2">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GB" sz="2800" u="sng">
                          <a:effectLst/>
                        </a:rPr>
                        <a:t>Programme Structure - LEVEL 4</a:t>
                      </a:r>
                      <a:endParaRPr lang="en-GB" sz="2800">
                        <a:effectLst/>
                      </a:endParaRPr>
                    </a:p>
                    <a:p>
                      <a:pPr algn="l">
                        <a:buNone/>
                      </a:pPr>
                      <a:endParaRPr lang="en-GB" sz="4800" b="1" i="0" u="none" strike="noStrike" cap="none" spc="0" baseline="0">
                        <a:solidFill>
                          <a:schemeClr val="bg1"/>
                        </a:solidFill>
                        <a:effectLst/>
                        <a:uFillTx/>
                        <a:latin typeface="Garamond" panose="02020404030301010803" pitchFamily="18" charset="0"/>
                        <a:ea typeface="+mn-ea"/>
                        <a:cs typeface="+mn-cs"/>
                        <a:sym typeface="Helvetica Neue"/>
                      </a:endParaRPr>
                    </a:p>
                  </a:txBody>
                  <a:tcPr marL="68580" marR="68580" marT="0" marB="0">
                    <a:solidFill>
                      <a:srgbClr val="941100"/>
                    </a:solidFill>
                  </a:tcPr>
                </a:tc>
                <a:tc hMerge="1">
                  <a:txBody>
                    <a:bodyPr/>
                    <a:lstStyle/>
                    <a:p>
                      <a:endParaRPr lang="en-US"/>
                    </a:p>
                  </a:txBody>
                  <a:tcPr/>
                </a:tc>
                <a:extLst>
                  <a:ext uri="{0D108BD9-81ED-4DB2-BD59-A6C34878D82A}">
                    <a16:rowId xmlns:a16="http://schemas.microsoft.com/office/drawing/2014/main" val="2937832451"/>
                  </a:ext>
                </a:extLst>
              </a:tr>
              <a:tr h="892826">
                <a:tc>
                  <a:txBody>
                    <a:bodyPr/>
                    <a:lstStyle/>
                    <a:p>
                      <a:pPr algn="l">
                        <a:buNone/>
                      </a:pPr>
                      <a:r>
                        <a:rPr lang="en-GB" sz="2400">
                          <a:effectLst/>
                        </a:rPr>
                        <a:t>Compulsory Modules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36863"/>
                      </a:srgbClr>
                    </a:solidFill>
                  </a:tcPr>
                </a:tc>
                <a:tc>
                  <a:txBody>
                    <a:bodyPr/>
                    <a:lstStyle/>
                    <a:p>
                      <a:pPr algn="l">
                        <a:buNone/>
                      </a:pPr>
                      <a:r>
                        <a:rPr lang="en-GB" sz="2400">
                          <a:effectLst/>
                        </a:rPr>
                        <a:t>Credit points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36863"/>
                      </a:srgbClr>
                    </a:solidFill>
                  </a:tcPr>
                </a:tc>
                <a:extLst>
                  <a:ext uri="{0D108BD9-81ED-4DB2-BD59-A6C34878D82A}">
                    <a16:rowId xmlns:a16="http://schemas.microsoft.com/office/drawing/2014/main" val="2857057339"/>
                  </a:ext>
                </a:extLst>
              </a:tr>
              <a:tr h="600432">
                <a:tc>
                  <a:txBody>
                    <a:bodyPr/>
                    <a:lstStyle/>
                    <a:p>
                      <a:pPr algn="l">
                        <a:buNone/>
                      </a:pPr>
                      <a:r>
                        <a:rPr lang="en-GB" sz="2400" b="0" i="0" u="none" strike="noStrike" cap="none" spc="0" baseline="0">
                          <a:solidFill>
                            <a:schemeClr val="tx1"/>
                          </a:solidFill>
                          <a:effectLst/>
                          <a:uFillTx/>
                          <a:latin typeface="+mn-lt"/>
                          <a:ea typeface="+mn-ea"/>
                          <a:cs typeface="+mn-cs"/>
                          <a:sym typeface="Helvetica Neue"/>
                        </a:rPr>
                        <a:t>Arabic 1</a:t>
                      </a: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8720675"/>
                  </a:ext>
                </a:extLst>
              </a:tr>
              <a:tr h="650713">
                <a:tc>
                  <a:txBody>
                    <a:bodyPr/>
                    <a:lstStyle/>
                    <a:p>
                      <a:pPr algn="l">
                        <a:buNone/>
                      </a:pPr>
                      <a:r>
                        <a:rPr lang="en-GB" sz="2400" b="0">
                          <a:effectLst/>
                        </a:rPr>
                        <a:t>Islamic Theology 1</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8836206"/>
                  </a:ext>
                </a:extLst>
              </a:tr>
              <a:tr h="642294">
                <a:tc>
                  <a:txBody>
                    <a:bodyPr/>
                    <a:lstStyle/>
                    <a:p>
                      <a:pPr algn="l">
                        <a:buNone/>
                      </a:pPr>
                      <a:r>
                        <a:rPr lang="en-GB" sz="2400" b="0">
                          <a:effectLst/>
                        </a:rPr>
                        <a:t>Islamic Law 1</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9255847"/>
                  </a:ext>
                </a:extLst>
              </a:tr>
              <a:tr h="605237">
                <a:tc>
                  <a:txBody>
                    <a:bodyPr/>
                    <a:lstStyle/>
                    <a:p>
                      <a:pPr algn="l">
                        <a:buNone/>
                      </a:pPr>
                      <a:r>
                        <a:rPr lang="en-GB" sz="2400" b="0">
                          <a:effectLst/>
                        </a:rPr>
                        <a:t>Qur’anic Studies 1</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4721413"/>
                  </a:ext>
                </a:extLst>
              </a:tr>
              <a:tr h="605237">
                <a:tc>
                  <a:txBody>
                    <a:bodyPr/>
                    <a:lstStyle/>
                    <a:p>
                      <a:pPr algn="l">
                        <a:buNone/>
                      </a:pPr>
                      <a:r>
                        <a:rPr lang="en-GB" sz="2400" b="0">
                          <a:effectLst/>
                        </a:rPr>
                        <a:t>Hadith Studies 1</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74623111"/>
                  </a:ext>
                </a:extLst>
              </a:tr>
              <a:tr h="577726">
                <a:tc>
                  <a:txBody>
                    <a:bodyPr/>
                    <a:lstStyle/>
                    <a:p>
                      <a:pPr algn="l">
                        <a:buNone/>
                      </a:pPr>
                      <a:r>
                        <a:rPr lang="en-GB" sz="2400" b="0">
                          <a:effectLst/>
                        </a:rPr>
                        <a:t>Classical Logic 1</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4902092"/>
                  </a:ext>
                </a:extLst>
              </a:tr>
              <a:tr h="550216">
                <a:tc>
                  <a:txBody>
                    <a:bodyPr/>
                    <a:lstStyle/>
                    <a:p>
                      <a:pPr algn="l">
                        <a:buNone/>
                      </a:pPr>
                      <a:r>
                        <a:rPr lang="en-GB" sz="2400" b="0">
                          <a:effectLst/>
                        </a:rPr>
                        <a:t>Islamic History</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1624286"/>
                  </a:ext>
                </a:extLst>
              </a:tr>
              <a:tr h="760493">
                <a:tc>
                  <a:txBody>
                    <a:bodyPr/>
                    <a:lstStyle/>
                    <a:p>
                      <a:pPr algn="l">
                        <a:buNone/>
                      </a:pPr>
                      <a:r>
                        <a:rPr lang="en-GB" sz="2400" b="0">
                          <a:effectLst/>
                        </a:rPr>
                        <a:t>The Social Sciences</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3538595"/>
                  </a:ext>
                </a:extLst>
              </a:tr>
            </a:tbl>
          </a:graphicData>
        </a:graphic>
      </p:graphicFrame>
      <p:graphicFrame>
        <p:nvGraphicFramePr>
          <p:cNvPr id="6" name="Table 5">
            <a:extLst>
              <a:ext uri="{FF2B5EF4-FFF2-40B4-BE49-F238E27FC236}">
                <a16:creationId xmlns:a16="http://schemas.microsoft.com/office/drawing/2014/main" id="{4D34FCBB-1BC9-A53A-7982-39ABF6213209}"/>
              </a:ext>
            </a:extLst>
          </p:cNvPr>
          <p:cNvGraphicFramePr>
            <a:graphicFrameLocks noGrp="1"/>
          </p:cNvGraphicFramePr>
          <p:nvPr/>
        </p:nvGraphicFramePr>
        <p:xfrm>
          <a:off x="8415455" y="4264958"/>
          <a:ext cx="6761431" cy="6940294"/>
        </p:xfrm>
        <a:graphic>
          <a:graphicData uri="http://schemas.openxmlformats.org/drawingml/2006/table">
            <a:tbl>
              <a:tblPr firstRow="1" firstCol="1" lastRow="1" lastCol="1" bandRow="1" bandCol="1">
                <a:tableStyleId>{5A111915-BE36-4E01-A7E5-04B1672EAD32}</a:tableStyleId>
              </a:tblPr>
              <a:tblGrid>
                <a:gridCol w="5602918">
                  <a:extLst>
                    <a:ext uri="{9D8B030D-6E8A-4147-A177-3AD203B41FA5}">
                      <a16:colId xmlns:a16="http://schemas.microsoft.com/office/drawing/2014/main" val="1289206916"/>
                    </a:ext>
                  </a:extLst>
                </a:gridCol>
                <a:gridCol w="1158513">
                  <a:extLst>
                    <a:ext uri="{9D8B030D-6E8A-4147-A177-3AD203B41FA5}">
                      <a16:colId xmlns:a16="http://schemas.microsoft.com/office/drawing/2014/main" val="3633100855"/>
                    </a:ext>
                  </a:extLst>
                </a:gridCol>
              </a:tblGrid>
              <a:tr h="1154535">
                <a:tc gridSpan="2">
                  <a:txBody>
                    <a:bodyPr/>
                    <a:lstStyle/>
                    <a:p>
                      <a:pPr marL="540385" marR="0" lvl="0" indent="-540385" algn="l" defTabSz="584200" rtl="0" eaLnBrk="1" fontAlgn="auto" latinLnBrk="0" hangingPunct="1">
                        <a:lnSpc>
                          <a:spcPct val="130000"/>
                        </a:lnSpc>
                        <a:spcBef>
                          <a:spcPts val="0"/>
                        </a:spcBef>
                        <a:spcAft>
                          <a:spcPts val="1200"/>
                        </a:spcAft>
                        <a:buClrTx/>
                        <a:buSzTx/>
                        <a:buFontTx/>
                        <a:buNone/>
                        <a:tabLst>
                          <a:tab pos="540385" algn="l"/>
                          <a:tab pos="457200" algn="l"/>
                        </a:tabLst>
                        <a:defRPr/>
                      </a:pPr>
                      <a:r>
                        <a:rPr lang="en-GB" sz="1600">
                          <a:effectLst/>
                        </a:rPr>
                        <a:t> </a:t>
                      </a:r>
                      <a:r>
                        <a:rPr lang="en-GB" sz="2800" u="sng">
                          <a:effectLst/>
                        </a:rPr>
                        <a:t>Programme Structure - LEVEL 5</a:t>
                      </a:r>
                    </a:p>
                    <a:p>
                      <a:pPr marL="540385" marR="0" lvl="0" indent="-540385" algn="l" defTabSz="584200" rtl="0" eaLnBrk="1" fontAlgn="auto" latinLnBrk="0" hangingPunct="1">
                        <a:lnSpc>
                          <a:spcPct val="130000"/>
                        </a:lnSpc>
                        <a:spcBef>
                          <a:spcPts val="0"/>
                        </a:spcBef>
                        <a:spcAft>
                          <a:spcPts val="1200"/>
                        </a:spcAft>
                        <a:buClrTx/>
                        <a:buSzTx/>
                        <a:buFontTx/>
                        <a:buNone/>
                        <a:tabLst>
                          <a:tab pos="540385" algn="l"/>
                          <a:tab pos="457200" algn="l"/>
                        </a:tabLst>
                        <a:defRPr/>
                      </a:pP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solidFill>
                  </a:tcPr>
                </a:tc>
                <a:tc hMerge="1">
                  <a:txBody>
                    <a:bodyPr/>
                    <a:lstStyle/>
                    <a:p>
                      <a:endParaRPr lang="en-US"/>
                    </a:p>
                  </a:txBody>
                  <a:tcPr/>
                </a:tc>
                <a:extLst>
                  <a:ext uri="{0D108BD9-81ED-4DB2-BD59-A6C34878D82A}">
                    <a16:rowId xmlns:a16="http://schemas.microsoft.com/office/drawing/2014/main" val="287986073"/>
                  </a:ext>
                </a:extLst>
              </a:tr>
              <a:tr h="825190">
                <a:tc>
                  <a:txBody>
                    <a:bodyPr/>
                    <a:lstStyle/>
                    <a:p>
                      <a:pPr algn="l">
                        <a:buNone/>
                      </a:pPr>
                      <a:r>
                        <a:rPr lang="en-GB" sz="2400">
                          <a:effectLst/>
                        </a:rPr>
                        <a:t>Compulsory Modules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0000"/>
                      </a:srgbClr>
                    </a:solidFill>
                  </a:tcPr>
                </a:tc>
                <a:tc>
                  <a:txBody>
                    <a:bodyPr/>
                    <a:lstStyle/>
                    <a:p>
                      <a:pPr algn="l">
                        <a:buNone/>
                      </a:pPr>
                      <a:r>
                        <a:rPr lang="en-GB" sz="2400">
                          <a:effectLst/>
                        </a:rPr>
                        <a:t>Credit points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0000"/>
                      </a:srgbClr>
                    </a:solidFill>
                  </a:tcPr>
                </a:tc>
                <a:extLst>
                  <a:ext uri="{0D108BD9-81ED-4DB2-BD59-A6C34878D82A}">
                    <a16:rowId xmlns:a16="http://schemas.microsoft.com/office/drawing/2014/main" val="99515863"/>
                  </a:ext>
                </a:extLst>
              </a:tr>
              <a:tr h="518314">
                <a:tc>
                  <a:txBody>
                    <a:bodyPr/>
                    <a:lstStyle/>
                    <a:p>
                      <a:pPr algn="l">
                        <a:buNone/>
                      </a:pPr>
                      <a:r>
                        <a:rPr lang="en-GB" sz="2400" b="0" i="0" u="none" strike="noStrike" cap="none" spc="0" baseline="0">
                          <a:solidFill>
                            <a:schemeClr val="tx1"/>
                          </a:solidFill>
                          <a:effectLst/>
                          <a:uFillTx/>
                          <a:latin typeface="+mn-lt"/>
                          <a:ea typeface="+mn-ea"/>
                          <a:cs typeface="+mn-cs"/>
                          <a:sym typeface="Helvetica Neue"/>
                        </a:rPr>
                        <a:t>Arabic 2</a:t>
                      </a: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5674935"/>
                  </a:ext>
                </a:extLst>
              </a:tr>
              <a:tr h="518314">
                <a:tc>
                  <a:txBody>
                    <a:bodyPr/>
                    <a:lstStyle/>
                    <a:p>
                      <a:pPr algn="l">
                        <a:buNone/>
                      </a:pPr>
                      <a:r>
                        <a:rPr lang="en-GB" sz="2400" b="0">
                          <a:effectLst/>
                        </a:rPr>
                        <a:t>Islamic Theology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6471997"/>
                  </a:ext>
                </a:extLst>
              </a:tr>
              <a:tr h="518314">
                <a:tc>
                  <a:txBody>
                    <a:bodyPr/>
                    <a:lstStyle/>
                    <a:p>
                      <a:pPr algn="l">
                        <a:buNone/>
                      </a:pPr>
                      <a:r>
                        <a:rPr lang="en-GB" sz="2400" b="0">
                          <a:effectLst/>
                        </a:rPr>
                        <a:t>Islamic Law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2685697"/>
                  </a:ext>
                </a:extLst>
              </a:tr>
              <a:tr h="518314">
                <a:tc>
                  <a:txBody>
                    <a:bodyPr/>
                    <a:lstStyle/>
                    <a:p>
                      <a:pPr algn="l">
                        <a:buNone/>
                      </a:pPr>
                      <a:r>
                        <a:rPr lang="en-GB" sz="2400" b="0">
                          <a:effectLst/>
                        </a:rPr>
                        <a:t>Qur’anic Studies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9146032"/>
                  </a:ext>
                </a:extLst>
              </a:tr>
              <a:tr h="518314">
                <a:tc>
                  <a:txBody>
                    <a:bodyPr/>
                    <a:lstStyle/>
                    <a:p>
                      <a:pPr algn="l">
                        <a:buNone/>
                      </a:pPr>
                      <a:r>
                        <a:rPr lang="en-GB" sz="2400" b="0">
                          <a:effectLst/>
                        </a:rPr>
                        <a:t>Hadith Studies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9510308"/>
                  </a:ext>
                </a:extLst>
              </a:tr>
              <a:tr h="600851">
                <a:tc>
                  <a:txBody>
                    <a:bodyPr/>
                    <a:lstStyle/>
                    <a:p>
                      <a:pPr algn="l">
                        <a:lnSpc>
                          <a:spcPct val="100000"/>
                        </a:lnSpc>
                        <a:buNone/>
                      </a:pPr>
                      <a:r>
                        <a:rPr lang="en-GB" sz="2400" b="0">
                          <a:effectLst/>
                        </a:rPr>
                        <a:t>Classical Logic (2) &amp; the Art of Dialectic</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0671743"/>
                  </a:ext>
                </a:extLst>
              </a:tr>
              <a:tr h="518314">
                <a:tc>
                  <a:txBody>
                    <a:bodyPr/>
                    <a:lstStyle/>
                    <a:p>
                      <a:pPr algn="l">
                        <a:buNone/>
                      </a:pPr>
                      <a:r>
                        <a:rPr lang="en-GB" sz="2400" b="0">
                          <a:effectLst/>
                        </a:rPr>
                        <a:t>Spiritual Discipline &amp; Ethics </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5378340"/>
                  </a:ext>
                </a:extLst>
              </a:tr>
              <a:tr h="518314">
                <a:tc>
                  <a:txBody>
                    <a:bodyPr/>
                    <a:lstStyle/>
                    <a:p>
                      <a:pPr algn="l">
                        <a:buNone/>
                      </a:pPr>
                      <a:r>
                        <a:rPr lang="en-GB" sz="2400" b="0">
                          <a:effectLst/>
                        </a:rPr>
                        <a:t>The Western Philosophical Tradition </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3642274"/>
                  </a:ext>
                </a:extLst>
              </a:tr>
              <a:tr h="518314">
                <a:tc>
                  <a:txBody>
                    <a:bodyPr/>
                    <a:lstStyle/>
                    <a:p>
                      <a:pPr algn="l">
                        <a:buNone/>
                      </a:pPr>
                      <a:r>
                        <a:rPr lang="en-GB" sz="2400" b="0">
                          <a:effectLst/>
                        </a:rPr>
                        <a:t>Religion &amp; Religions</a:t>
                      </a:r>
                    </a:p>
                    <a:p>
                      <a:pPr lvl="0" algn="l">
                        <a:buNone/>
                      </a:pPr>
                      <a:endParaRPr lang="en-GB" sz="2400" b="0">
                        <a:effectLst/>
                      </a:endParaRPr>
                    </a:p>
                  </a:txBody>
                  <a:tcPr marL="68580" marR="68580" marT="0" marB="0"/>
                </a:tc>
                <a:tc>
                  <a:txBody>
                    <a:bodyPr/>
                    <a:lstStyle/>
                    <a:p>
                      <a:pPr algn="l">
                        <a:buNone/>
                      </a:pPr>
                      <a:r>
                        <a:rPr lang="en-GB" sz="2400" b="0">
                          <a:effectLst/>
                        </a:rPr>
                        <a:t>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1998017"/>
                  </a:ext>
                </a:extLst>
              </a:tr>
            </a:tbl>
          </a:graphicData>
        </a:graphic>
      </p:graphicFrame>
      <p:graphicFrame>
        <p:nvGraphicFramePr>
          <p:cNvPr id="11" name="Table 10">
            <a:extLst>
              <a:ext uri="{FF2B5EF4-FFF2-40B4-BE49-F238E27FC236}">
                <a16:creationId xmlns:a16="http://schemas.microsoft.com/office/drawing/2014/main" id="{B81613B9-C828-0003-DAAC-EC63FDE964E0}"/>
              </a:ext>
            </a:extLst>
          </p:cNvPr>
          <p:cNvGraphicFramePr>
            <a:graphicFrameLocks noGrp="1"/>
          </p:cNvGraphicFramePr>
          <p:nvPr/>
        </p:nvGraphicFramePr>
        <p:xfrm>
          <a:off x="15968546" y="4228908"/>
          <a:ext cx="7203796" cy="7244311"/>
        </p:xfrm>
        <a:graphic>
          <a:graphicData uri="http://schemas.openxmlformats.org/drawingml/2006/table">
            <a:tbl>
              <a:tblPr firstRow="1" firstCol="1" lastRow="1" lastCol="1" bandRow="1" bandCol="1">
                <a:tableStyleId>{5A111915-BE36-4E01-A7E5-04B1672EAD32}</a:tableStyleId>
              </a:tblPr>
              <a:tblGrid>
                <a:gridCol w="5969524">
                  <a:extLst>
                    <a:ext uri="{9D8B030D-6E8A-4147-A177-3AD203B41FA5}">
                      <a16:colId xmlns:a16="http://schemas.microsoft.com/office/drawing/2014/main" val="785450117"/>
                    </a:ext>
                  </a:extLst>
                </a:gridCol>
                <a:gridCol w="1234272">
                  <a:extLst>
                    <a:ext uri="{9D8B030D-6E8A-4147-A177-3AD203B41FA5}">
                      <a16:colId xmlns:a16="http://schemas.microsoft.com/office/drawing/2014/main" val="3180127749"/>
                    </a:ext>
                  </a:extLst>
                </a:gridCol>
              </a:tblGrid>
              <a:tr h="1138922">
                <a:tc gridSpan="2">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GB" sz="2800" u="sng">
                          <a:effectLst/>
                        </a:rPr>
                        <a:t>Programme Structure - LEVEL 6</a:t>
                      </a:r>
                      <a:endParaRPr lang="en-GB" sz="2800">
                        <a:effectLst/>
                        <a:latin typeface="Times New Roman" panose="02020603050405020304" pitchFamily="18" charset="0"/>
                        <a:ea typeface="Times New Roman" panose="02020603050405020304" pitchFamily="18" charset="0"/>
                      </a:endParaRPr>
                    </a:p>
                  </a:txBody>
                  <a:tcPr marL="68580" marR="68580" marT="0" marB="0">
                    <a:solidFill>
                      <a:srgbClr val="941100"/>
                    </a:solidFill>
                  </a:tcPr>
                </a:tc>
                <a:tc hMerge="1">
                  <a:txBody>
                    <a:bodyPr/>
                    <a:lstStyle/>
                    <a:p>
                      <a:endParaRPr lang="en-US"/>
                    </a:p>
                  </a:txBody>
                  <a:tcPr/>
                </a:tc>
                <a:extLst>
                  <a:ext uri="{0D108BD9-81ED-4DB2-BD59-A6C34878D82A}">
                    <a16:rowId xmlns:a16="http://schemas.microsoft.com/office/drawing/2014/main" val="1596436487"/>
                  </a:ext>
                </a:extLst>
              </a:tr>
              <a:tr h="889725">
                <a:tc>
                  <a:txBody>
                    <a:bodyPr/>
                    <a:lstStyle/>
                    <a:p>
                      <a:pPr algn="l">
                        <a:buNone/>
                      </a:pPr>
                      <a:r>
                        <a:rPr lang="en-GB" sz="2400">
                          <a:effectLst/>
                        </a:rPr>
                        <a:t>Compulsory Modules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1176"/>
                      </a:srgbClr>
                    </a:solidFill>
                  </a:tcPr>
                </a:tc>
                <a:tc>
                  <a:txBody>
                    <a:bodyPr/>
                    <a:lstStyle/>
                    <a:p>
                      <a:pPr algn="l">
                        <a:buNone/>
                      </a:pPr>
                      <a:r>
                        <a:rPr lang="en-GB" sz="2400">
                          <a:effectLst/>
                        </a:rPr>
                        <a:t>Credit points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1176"/>
                      </a:srgbClr>
                    </a:solidFill>
                  </a:tcPr>
                </a:tc>
                <a:extLst>
                  <a:ext uri="{0D108BD9-81ED-4DB2-BD59-A6C34878D82A}">
                    <a16:rowId xmlns:a16="http://schemas.microsoft.com/office/drawing/2014/main" val="2614543227"/>
                  </a:ext>
                </a:extLst>
              </a:tr>
              <a:tr h="512345">
                <a:tc>
                  <a:txBody>
                    <a:bodyPr/>
                    <a:lstStyle/>
                    <a:p>
                      <a:pPr algn="l">
                        <a:buNone/>
                      </a:pPr>
                      <a:r>
                        <a:rPr lang="en-GB" sz="2400" b="0" i="0" u="none" strike="noStrike" cap="none" spc="0" baseline="0">
                          <a:solidFill>
                            <a:schemeClr val="tx1"/>
                          </a:solidFill>
                          <a:effectLst/>
                          <a:uFillTx/>
                          <a:latin typeface="+mn-lt"/>
                          <a:ea typeface="+mn-ea"/>
                          <a:cs typeface="+mn-cs"/>
                          <a:sym typeface="Helvetica Neue"/>
                        </a:rPr>
                        <a:t>Arabic 3</a:t>
                      </a: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419566"/>
                  </a:ext>
                </a:extLst>
              </a:tr>
              <a:tr h="501590">
                <a:tc>
                  <a:txBody>
                    <a:bodyPr/>
                    <a:lstStyle/>
                    <a:p>
                      <a:pPr algn="l">
                        <a:buNone/>
                      </a:pPr>
                      <a:r>
                        <a:rPr lang="en-GB" sz="2400" b="0">
                          <a:effectLst/>
                        </a:rPr>
                        <a:t>Islamic Theology 3</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7327093"/>
                  </a:ext>
                </a:extLst>
              </a:tr>
              <a:tr h="489448">
                <a:tc>
                  <a:txBody>
                    <a:bodyPr/>
                    <a:lstStyle/>
                    <a:p>
                      <a:pPr algn="l">
                        <a:buNone/>
                      </a:pPr>
                      <a:r>
                        <a:rPr lang="en-GB" sz="2400" b="0">
                          <a:effectLst/>
                        </a:rPr>
                        <a:t>Islamic Law 3</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6608435"/>
                  </a:ext>
                </a:extLst>
              </a:tr>
              <a:tr h="453907">
                <a:tc>
                  <a:txBody>
                    <a:bodyPr/>
                    <a:lstStyle/>
                    <a:p>
                      <a:pPr algn="l">
                        <a:buNone/>
                      </a:pPr>
                      <a:r>
                        <a:rPr lang="en-GB" sz="2400" b="0">
                          <a:effectLst/>
                        </a:rPr>
                        <a:t>Qur’anic Studies 3</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55633544"/>
                  </a:ext>
                </a:extLst>
              </a:tr>
              <a:tr h="510534">
                <a:tc>
                  <a:txBody>
                    <a:bodyPr/>
                    <a:lstStyle/>
                    <a:p>
                      <a:pPr algn="l">
                        <a:buNone/>
                      </a:pPr>
                      <a:r>
                        <a:rPr lang="en-GB" sz="2400" b="0">
                          <a:effectLst/>
                        </a:rPr>
                        <a:t>Hadith Studies 3</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9395769"/>
                  </a:ext>
                </a:extLst>
              </a:tr>
              <a:tr h="479393">
                <a:tc>
                  <a:txBody>
                    <a:bodyPr/>
                    <a:lstStyle/>
                    <a:p>
                      <a:pPr algn="l">
                        <a:buNone/>
                      </a:pPr>
                      <a:r>
                        <a:rPr lang="en-GB" sz="2400" b="0">
                          <a:effectLst/>
                        </a:rPr>
                        <a:t>Islamic Legal Theory</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2611082"/>
                  </a:ext>
                </a:extLst>
              </a:tr>
              <a:tr h="508213">
                <a:tc>
                  <a:txBody>
                    <a:bodyPr/>
                    <a:lstStyle/>
                    <a:p>
                      <a:pPr algn="l">
                        <a:buNone/>
                      </a:pPr>
                      <a:r>
                        <a:rPr lang="en-GB" sz="2400" b="0">
                          <a:effectLst/>
                        </a:rPr>
                        <a:t>Religion in Modern Society </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81671785"/>
                  </a:ext>
                </a:extLst>
              </a:tr>
              <a:tr h="1760234">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GB" sz="2400" b="1" i="0" u="none" strike="noStrike" cap="none" spc="0" baseline="0">
                          <a:solidFill>
                            <a:schemeClr val="tx1"/>
                          </a:solidFill>
                          <a:effectLst/>
                          <a:uFillTx/>
                          <a:latin typeface="+mn-lt"/>
                          <a:ea typeface="+mn-ea"/>
                          <a:cs typeface="+mn-cs"/>
                        </a:rPr>
                        <a:t>Dissertation</a:t>
                      </a:r>
                      <a:r>
                        <a:rPr lang="en-GB" sz="2400" b="1" i="0" u="none" strike="noStrike" cap="none" spc="0" baseline="0">
                          <a:solidFill>
                            <a:schemeClr val="tx1"/>
                          </a:solidFill>
                          <a:effectLst/>
                          <a:uFillTx/>
                          <a:latin typeface="+mn-lt"/>
                          <a:ea typeface="+mn-ea"/>
                          <a:cs typeface="+mn-cs"/>
                          <a:sym typeface="Helvetica Neue"/>
                        </a:rPr>
                        <a:t>/Independent Research Project</a:t>
                      </a:r>
                    </a:p>
                  </a:txBody>
                  <a:tcPr marL="68580" marR="68580" marT="0" marB="0"/>
                </a:tc>
                <a:tc>
                  <a:txBody>
                    <a:bodyPr/>
                    <a:lstStyle/>
                    <a:p>
                      <a:pPr algn="l">
                        <a:buNone/>
                      </a:pPr>
                      <a:r>
                        <a:rPr lang="en-GB" sz="2400">
                          <a:effectLst/>
                        </a:rPr>
                        <a:t>20</a:t>
                      </a:r>
                      <a:endParaRPr lang="en-GB"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219753"/>
                  </a:ext>
                </a:extLst>
              </a:tr>
            </a:tbl>
          </a:graphicData>
        </a:graphic>
      </p:graphicFrame>
      <p:pic>
        <p:nvPicPr>
          <p:cNvPr id="4" name="Picture 3" descr="A blue and black logo&#10;&#10;Description automatically generated">
            <a:extLst>
              <a:ext uri="{FF2B5EF4-FFF2-40B4-BE49-F238E27FC236}">
                <a16:creationId xmlns:a16="http://schemas.microsoft.com/office/drawing/2014/main" id="{47C84216-2B47-06EF-B0FD-69D1522F2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8966" y="10085294"/>
            <a:ext cx="2150027" cy="3630706"/>
          </a:xfrm>
          <a:prstGeom prst="rect">
            <a:avLst/>
          </a:prstGeom>
        </p:spPr>
      </p:pic>
    </p:spTree>
    <p:extLst>
      <p:ext uri="{BB962C8B-B14F-4D97-AF65-F5344CB8AC3E}">
        <p14:creationId xmlns:p14="http://schemas.microsoft.com/office/powerpoint/2010/main" val="350483170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5DD67-BFA9-6156-D1C3-DBCD962FF6FE}"/>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5D2F8912-19FF-6CF9-16DA-D5FB19785ABA}"/>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64668B49-0597-6EDF-5148-74560FAA9B0D}"/>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2E444211-0491-49E8-E15F-529FAA2BE160}"/>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graphicFrame>
        <p:nvGraphicFramePr>
          <p:cNvPr id="6" name="Table 5">
            <a:extLst>
              <a:ext uri="{FF2B5EF4-FFF2-40B4-BE49-F238E27FC236}">
                <a16:creationId xmlns:a16="http://schemas.microsoft.com/office/drawing/2014/main" id="{A653BEDC-0BAC-BCCE-ABE7-F063C54F3310}"/>
              </a:ext>
            </a:extLst>
          </p:cNvPr>
          <p:cNvGraphicFramePr>
            <a:graphicFrameLocks noGrp="1"/>
          </p:cNvGraphicFramePr>
          <p:nvPr>
            <p:extLst>
              <p:ext uri="{D42A27DB-BD31-4B8C-83A1-F6EECF244321}">
                <p14:modId xmlns:p14="http://schemas.microsoft.com/office/powerpoint/2010/main" val="3288771990"/>
              </p:ext>
            </p:extLst>
          </p:nvPr>
        </p:nvGraphicFramePr>
        <p:xfrm>
          <a:off x="1340767" y="2568072"/>
          <a:ext cx="15644906" cy="7978160"/>
        </p:xfrm>
        <a:graphic>
          <a:graphicData uri="http://schemas.openxmlformats.org/drawingml/2006/table">
            <a:tbl>
              <a:tblPr firstRow="1" firstCol="1" lastRow="1" lastCol="1" bandRow="1" bandCol="1">
                <a:tableStyleId>{5A111915-BE36-4E01-A7E5-04B1672EAD32}</a:tableStyleId>
              </a:tblPr>
              <a:tblGrid>
                <a:gridCol w="11526789">
                  <a:extLst>
                    <a:ext uri="{9D8B030D-6E8A-4147-A177-3AD203B41FA5}">
                      <a16:colId xmlns:a16="http://schemas.microsoft.com/office/drawing/2014/main" val="1289206916"/>
                    </a:ext>
                  </a:extLst>
                </a:gridCol>
                <a:gridCol w="4118117">
                  <a:extLst>
                    <a:ext uri="{9D8B030D-6E8A-4147-A177-3AD203B41FA5}">
                      <a16:colId xmlns:a16="http://schemas.microsoft.com/office/drawing/2014/main" val="3633100855"/>
                    </a:ext>
                  </a:extLst>
                </a:gridCol>
              </a:tblGrid>
              <a:tr h="1197104">
                <a:tc gridSpan="2">
                  <a:txBody>
                    <a:bodyPr/>
                    <a:lstStyle/>
                    <a:p>
                      <a:pPr marL="540385" marR="0" lvl="0" indent="-540385" algn="l" defTabSz="584200" rtl="0" eaLnBrk="1" fontAlgn="auto" latinLnBrk="0" hangingPunct="1">
                        <a:lnSpc>
                          <a:spcPct val="130000"/>
                        </a:lnSpc>
                        <a:spcBef>
                          <a:spcPts val="0"/>
                        </a:spcBef>
                        <a:spcAft>
                          <a:spcPts val="1200"/>
                        </a:spcAft>
                        <a:buClrTx/>
                        <a:buSzTx/>
                        <a:buFontTx/>
                        <a:buNone/>
                        <a:tabLst>
                          <a:tab pos="540385" algn="l"/>
                          <a:tab pos="457200" algn="l"/>
                        </a:tabLst>
                        <a:defRPr/>
                      </a:pPr>
                      <a:r>
                        <a:rPr lang="en-GB" sz="1600" dirty="0">
                          <a:effectLst/>
                        </a:rPr>
                        <a:t> </a:t>
                      </a:r>
                      <a:r>
                        <a:rPr lang="en-GB" sz="2800" u="sng" dirty="0">
                          <a:effectLst/>
                        </a:rPr>
                        <a:t>Programme Structure - LEVEL 5</a:t>
                      </a:r>
                    </a:p>
                    <a:p>
                      <a:pPr marL="540385" marR="0" lvl="0" indent="-540385" algn="l" defTabSz="584200" rtl="0" eaLnBrk="1" fontAlgn="auto" latinLnBrk="0" hangingPunct="1">
                        <a:lnSpc>
                          <a:spcPct val="130000"/>
                        </a:lnSpc>
                        <a:spcBef>
                          <a:spcPts val="0"/>
                        </a:spcBef>
                        <a:spcAft>
                          <a:spcPts val="1200"/>
                        </a:spcAft>
                        <a:buClrTx/>
                        <a:buSzTx/>
                        <a:buFontTx/>
                        <a:buNone/>
                        <a:tabLst>
                          <a:tab pos="540385" algn="l"/>
                          <a:tab pos="457200" algn="l"/>
                        </a:tabLst>
                        <a:defRPr/>
                      </a:pPr>
                      <a:endParaRPr lang="en-GB" sz="2400" dirty="0">
                        <a:effectLst/>
                        <a:latin typeface="Times New Roman" panose="02020603050405020304" pitchFamily="18" charset="0"/>
                        <a:ea typeface="Times New Roman" panose="02020603050405020304" pitchFamily="18" charset="0"/>
                      </a:endParaRPr>
                    </a:p>
                  </a:txBody>
                  <a:tcPr marL="68580" marR="68580" marT="0" marB="0">
                    <a:solidFill>
                      <a:srgbClr val="941100"/>
                    </a:solidFill>
                  </a:tcPr>
                </a:tc>
                <a:tc hMerge="1">
                  <a:txBody>
                    <a:bodyPr/>
                    <a:lstStyle/>
                    <a:p>
                      <a:endParaRPr lang="en-US"/>
                    </a:p>
                  </a:txBody>
                  <a:tcPr/>
                </a:tc>
                <a:extLst>
                  <a:ext uri="{0D108BD9-81ED-4DB2-BD59-A6C34878D82A}">
                    <a16:rowId xmlns:a16="http://schemas.microsoft.com/office/drawing/2014/main" val="287986073"/>
                  </a:ext>
                </a:extLst>
              </a:tr>
              <a:tr h="967144">
                <a:tc>
                  <a:txBody>
                    <a:bodyPr/>
                    <a:lstStyle/>
                    <a:p>
                      <a:pPr algn="l">
                        <a:buNone/>
                      </a:pPr>
                      <a:r>
                        <a:rPr lang="en-GB" sz="2400">
                          <a:effectLst/>
                        </a:rPr>
                        <a:t>Compulsory Modules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0000"/>
                      </a:srgbClr>
                    </a:solidFill>
                  </a:tcPr>
                </a:tc>
                <a:tc>
                  <a:txBody>
                    <a:bodyPr/>
                    <a:lstStyle/>
                    <a:p>
                      <a:pPr algn="l">
                        <a:buNone/>
                      </a:pPr>
                      <a:r>
                        <a:rPr lang="en-GB" sz="2400">
                          <a:effectLst/>
                        </a:rPr>
                        <a:t>Credit points</a:t>
                      </a:r>
                      <a:endParaRPr lang="en-GB" sz="2400">
                        <a:effectLst/>
                        <a:latin typeface="Times New Roman" panose="02020603050405020304" pitchFamily="18" charset="0"/>
                        <a:ea typeface="Times New Roman" panose="02020603050405020304" pitchFamily="18" charset="0"/>
                      </a:endParaRPr>
                    </a:p>
                  </a:txBody>
                  <a:tcPr marL="68580" marR="68580" marT="0" marB="0">
                    <a:solidFill>
                      <a:srgbClr val="941100">
                        <a:alpha val="40000"/>
                      </a:srgbClr>
                    </a:solidFill>
                  </a:tcPr>
                </a:tc>
                <a:extLst>
                  <a:ext uri="{0D108BD9-81ED-4DB2-BD59-A6C34878D82A}">
                    <a16:rowId xmlns:a16="http://schemas.microsoft.com/office/drawing/2014/main" val="99515863"/>
                  </a:ext>
                </a:extLst>
              </a:tr>
              <a:tr h="607477">
                <a:tc>
                  <a:txBody>
                    <a:bodyPr/>
                    <a:lstStyle/>
                    <a:p>
                      <a:pPr algn="l">
                        <a:buNone/>
                      </a:pPr>
                      <a:r>
                        <a:rPr lang="en-GB" sz="2400" b="0" i="0" u="none" strike="noStrike" cap="none" spc="0" baseline="0">
                          <a:solidFill>
                            <a:schemeClr val="tx1"/>
                          </a:solidFill>
                          <a:effectLst/>
                          <a:uFillTx/>
                          <a:latin typeface="+mn-lt"/>
                          <a:ea typeface="+mn-ea"/>
                          <a:cs typeface="+mn-cs"/>
                          <a:sym typeface="Helvetica Neue"/>
                        </a:rPr>
                        <a:t>Arabic 2</a:t>
                      </a: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5674935"/>
                  </a:ext>
                </a:extLst>
              </a:tr>
              <a:tr h="607477">
                <a:tc>
                  <a:txBody>
                    <a:bodyPr/>
                    <a:lstStyle/>
                    <a:p>
                      <a:pPr algn="l">
                        <a:buNone/>
                      </a:pPr>
                      <a:r>
                        <a:rPr lang="en-GB" sz="2400" b="0">
                          <a:effectLst/>
                        </a:rPr>
                        <a:t>Islamic Theology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6471997"/>
                  </a:ext>
                </a:extLst>
              </a:tr>
              <a:tr h="607477">
                <a:tc>
                  <a:txBody>
                    <a:bodyPr/>
                    <a:lstStyle/>
                    <a:p>
                      <a:pPr algn="l">
                        <a:buNone/>
                      </a:pPr>
                      <a:r>
                        <a:rPr lang="en-GB" sz="2400" b="0" dirty="0">
                          <a:effectLst/>
                        </a:rPr>
                        <a:t>Islamic Law 2</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20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2685697"/>
                  </a:ext>
                </a:extLst>
              </a:tr>
              <a:tr h="607477">
                <a:tc>
                  <a:txBody>
                    <a:bodyPr/>
                    <a:lstStyle/>
                    <a:p>
                      <a:pPr algn="l">
                        <a:buNone/>
                      </a:pPr>
                      <a:r>
                        <a:rPr lang="en-GB" sz="2400" b="0">
                          <a:effectLst/>
                        </a:rPr>
                        <a:t>Qur’anic Studies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9146032"/>
                  </a:ext>
                </a:extLst>
              </a:tr>
              <a:tr h="607477">
                <a:tc>
                  <a:txBody>
                    <a:bodyPr/>
                    <a:lstStyle/>
                    <a:p>
                      <a:pPr algn="l">
                        <a:buNone/>
                      </a:pPr>
                      <a:r>
                        <a:rPr lang="en-GB" sz="2400" b="0">
                          <a:effectLst/>
                        </a:rPr>
                        <a:t>Hadith Studies 2</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15</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9510308"/>
                  </a:ext>
                </a:extLst>
              </a:tr>
              <a:tr h="704213">
                <a:tc>
                  <a:txBody>
                    <a:bodyPr/>
                    <a:lstStyle/>
                    <a:p>
                      <a:pPr algn="l">
                        <a:lnSpc>
                          <a:spcPct val="100000"/>
                        </a:lnSpc>
                        <a:buNone/>
                      </a:pPr>
                      <a:r>
                        <a:rPr lang="en-GB" sz="2400" b="0">
                          <a:effectLst/>
                        </a:rPr>
                        <a:t>Classical Logic (2) &amp; the Art of Dialectic</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0671743"/>
                  </a:ext>
                </a:extLst>
              </a:tr>
              <a:tr h="607477">
                <a:tc>
                  <a:txBody>
                    <a:bodyPr/>
                    <a:lstStyle/>
                    <a:p>
                      <a:pPr algn="l">
                        <a:buNone/>
                      </a:pPr>
                      <a:r>
                        <a:rPr lang="en-GB" sz="2400" b="0">
                          <a:effectLst/>
                        </a:rPr>
                        <a:t>Spiritual Discipline &amp; Ethics </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5378340"/>
                  </a:ext>
                </a:extLst>
              </a:tr>
              <a:tr h="607477">
                <a:tc>
                  <a:txBody>
                    <a:bodyPr/>
                    <a:lstStyle/>
                    <a:p>
                      <a:pPr algn="l">
                        <a:buNone/>
                      </a:pPr>
                      <a:r>
                        <a:rPr lang="en-GB" sz="2400" b="0">
                          <a:effectLst/>
                        </a:rPr>
                        <a:t>The Western Philosophical Tradition </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buNone/>
                      </a:pPr>
                      <a:r>
                        <a:rPr lang="en-GB" sz="2400" b="0">
                          <a:effectLst/>
                        </a:rPr>
                        <a:t>10</a:t>
                      </a:r>
                      <a:endParaRPr lang="en-GB" sz="24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3642274"/>
                  </a:ext>
                </a:extLst>
              </a:tr>
              <a:tr h="857360">
                <a:tc>
                  <a:txBody>
                    <a:bodyPr/>
                    <a:lstStyle/>
                    <a:p>
                      <a:pPr algn="l">
                        <a:buNone/>
                      </a:pPr>
                      <a:r>
                        <a:rPr lang="en-GB" sz="2400" b="0">
                          <a:effectLst/>
                        </a:rPr>
                        <a:t>Religion &amp; Religions</a:t>
                      </a:r>
                    </a:p>
                    <a:p>
                      <a:pPr lvl="0" algn="l">
                        <a:buNone/>
                      </a:pPr>
                      <a:endParaRPr lang="en-GB" sz="2400" b="0">
                        <a:effectLst/>
                      </a:endParaRPr>
                    </a:p>
                  </a:txBody>
                  <a:tcPr marL="68580" marR="68580" marT="0" marB="0"/>
                </a:tc>
                <a:tc>
                  <a:txBody>
                    <a:bodyPr/>
                    <a:lstStyle/>
                    <a:p>
                      <a:pPr algn="l">
                        <a:buNone/>
                      </a:pPr>
                      <a:r>
                        <a:rPr lang="en-GB" sz="2400" b="0" dirty="0">
                          <a:effectLst/>
                        </a:rPr>
                        <a:t>5</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1998017"/>
                  </a:ext>
                </a:extLst>
              </a:tr>
            </a:tbl>
          </a:graphicData>
        </a:graphic>
      </p:graphicFrame>
      <p:pic>
        <p:nvPicPr>
          <p:cNvPr id="4" name="Picture 3" descr="A blue and black logo&#10;&#10;Description automatically generated">
            <a:extLst>
              <a:ext uri="{FF2B5EF4-FFF2-40B4-BE49-F238E27FC236}">
                <a16:creationId xmlns:a16="http://schemas.microsoft.com/office/drawing/2014/main" id="{41A3F56C-76D1-58F5-CC50-20805D381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Tree>
    <p:extLst>
      <p:ext uri="{BB962C8B-B14F-4D97-AF65-F5344CB8AC3E}">
        <p14:creationId xmlns:p14="http://schemas.microsoft.com/office/powerpoint/2010/main" val="3007756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82D6-3690-BBC1-B9B2-93D36BACE486}"/>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43D2C52D-1329-BBF8-DBA2-FD9563057256}"/>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E94B0B5C-5C61-C683-0B64-18C8C8429A45}"/>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E639CE1C-632D-9399-68A7-9424F73F85B2}"/>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05D5205D-FC03-E531-9E2F-D1B6C7A00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449EA9D9-853F-C34B-24B0-7D7F710F9696}"/>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Hadith Studies 2 Module</a:t>
            </a:r>
          </a:p>
        </p:txBody>
      </p:sp>
      <p:pic>
        <p:nvPicPr>
          <p:cNvPr id="5" name="Picture 4" descr="A close-up of a text&#10;&#10;AI-generated content may be incorrect.">
            <a:extLst>
              <a:ext uri="{FF2B5EF4-FFF2-40B4-BE49-F238E27FC236}">
                <a16:creationId xmlns:a16="http://schemas.microsoft.com/office/drawing/2014/main" id="{E7FB94E2-8E40-E67E-4407-37E89EF55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50" y="2859564"/>
            <a:ext cx="19155287" cy="8996880"/>
          </a:xfrm>
          <a:prstGeom prst="rect">
            <a:avLst/>
          </a:prstGeom>
        </p:spPr>
      </p:pic>
    </p:spTree>
    <p:extLst>
      <p:ext uri="{BB962C8B-B14F-4D97-AF65-F5344CB8AC3E}">
        <p14:creationId xmlns:p14="http://schemas.microsoft.com/office/powerpoint/2010/main" val="28253935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1AB1-22FE-BEA6-D9FC-BC03A024DC9B}"/>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3FC540E-E5B1-741D-D300-7CE552B72EF6}"/>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64EC8717-7DA2-28BB-CE2D-F4680FCE9661}"/>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EAB25E59-2DAE-739E-4074-934F4D4E2BAE}"/>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EEDB2551-37CD-650A-A581-4A58DE018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FBAD9262-0C83-D4C1-F0AF-C6F2663ED2B9}"/>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Spiritual Discipline &amp; Ethics Module</a:t>
            </a:r>
          </a:p>
        </p:txBody>
      </p:sp>
      <p:pic>
        <p:nvPicPr>
          <p:cNvPr id="6" name="Picture 5" descr="A screenshot of a computer&#10;&#10;AI-generated content may be incorrect.">
            <a:extLst>
              <a:ext uri="{FF2B5EF4-FFF2-40B4-BE49-F238E27FC236}">
                <a16:creationId xmlns:a16="http://schemas.microsoft.com/office/drawing/2014/main" id="{2F6114A3-579A-E66A-78B2-7AA50C9ED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1" y="3430313"/>
            <a:ext cx="21662033" cy="5939216"/>
          </a:xfrm>
          <a:prstGeom prst="rect">
            <a:avLst/>
          </a:prstGeom>
        </p:spPr>
      </p:pic>
    </p:spTree>
    <p:extLst>
      <p:ext uri="{BB962C8B-B14F-4D97-AF65-F5344CB8AC3E}">
        <p14:creationId xmlns:p14="http://schemas.microsoft.com/office/powerpoint/2010/main" val="196391107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13F7-4F5F-4FEC-CEAC-C00F0A2495F5}"/>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7C68C142-BFF0-80A4-513B-8467B363E328}"/>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3FF0682B-8593-99AA-41E7-F75CAE4750D4}"/>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5FB8FF24-E8F1-FF1C-571D-948D0B9352B3}"/>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1A79818B-78B6-8C53-4A66-B65646F1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35B2FA2C-CDB8-5056-627E-336C3A9ACCEA}"/>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Arabic 2 Module</a:t>
            </a:r>
          </a:p>
        </p:txBody>
      </p:sp>
      <p:pic>
        <p:nvPicPr>
          <p:cNvPr id="5" name="Picture 4" descr="A screenshot of a computer screen&#10;&#10;AI-generated content may be incorrect.">
            <a:extLst>
              <a:ext uri="{FF2B5EF4-FFF2-40B4-BE49-F238E27FC236}">
                <a16:creationId xmlns:a16="http://schemas.microsoft.com/office/drawing/2014/main" id="{AD0CECB4-8C5E-2150-7AD5-F6E1C447A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2" y="3378201"/>
            <a:ext cx="21193092" cy="8102600"/>
          </a:xfrm>
          <a:prstGeom prst="rect">
            <a:avLst/>
          </a:prstGeom>
        </p:spPr>
      </p:pic>
    </p:spTree>
    <p:extLst>
      <p:ext uri="{BB962C8B-B14F-4D97-AF65-F5344CB8AC3E}">
        <p14:creationId xmlns:p14="http://schemas.microsoft.com/office/powerpoint/2010/main" val="127401251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93182-8299-272C-ADBE-519B0DC00A4A}"/>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032FDA5-D317-81C1-6774-2FF13639DA60}"/>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DCB300A2-DE35-2ABA-9F66-FA9998B05712}"/>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883F112B-BF7E-882C-CB05-A66C4F538B7F}"/>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AAC97244-A8D8-1A36-6E9D-BDBBFE17B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F668ABD2-7B2A-150E-FD23-AD7D866B768E}"/>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Islamic Law 2 Module</a:t>
            </a:r>
          </a:p>
        </p:txBody>
      </p:sp>
      <p:pic>
        <p:nvPicPr>
          <p:cNvPr id="5" name="Picture 4" descr="A screenshot of a text&#10;&#10;AI-generated content may be incorrect.">
            <a:extLst>
              <a:ext uri="{FF2B5EF4-FFF2-40B4-BE49-F238E27FC236}">
                <a16:creationId xmlns:a16="http://schemas.microsoft.com/office/drawing/2014/main" id="{171868CE-353D-5470-2F77-836F9B908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2" y="3274246"/>
            <a:ext cx="20577486" cy="8968553"/>
          </a:xfrm>
          <a:prstGeom prst="rect">
            <a:avLst/>
          </a:prstGeom>
        </p:spPr>
      </p:pic>
    </p:spTree>
    <p:extLst>
      <p:ext uri="{BB962C8B-B14F-4D97-AF65-F5344CB8AC3E}">
        <p14:creationId xmlns:p14="http://schemas.microsoft.com/office/powerpoint/2010/main" val="37619660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59A0-F9D8-6426-76C4-FB58A564C49A}"/>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2B0C2922-E53F-AF3C-2DBF-BCAA10B556EF}"/>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9" name="Picture 8" descr="A blue and black logo&#10;&#10;Description automatically generated">
            <a:extLst>
              <a:ext uri="{FF2B5EF4-FFF2-40B4-BE49-F238E27FC236}">
                <a16:creationId xmlns:a16="http://schemas.microsoft.com/office/drawing/2014/main" id="{E9FAD0F1-6271-C976-1B21-E19D0E80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5745" y="9198371"/>
            <a:ext cx="2448255" cy="4134319"/>
          </a:xfrm>
          <a:prstGeom prst="rect">
            <a:avLst/>
          </a:prstGeom>
        </p:spPr>
      </p:pic>
      <p:sp>
        <p:nvSpPr>
          <p:cNvPr id="4" name="TextBox 3">
            <a:extLst>
              <a:ext uri="{FF2B5EF4-FFF2-40B4-BE49-F238E27FC236}">
                <a16:creationId xmlns:a16="http://schemas.microsoft.com/office/drawing/2014/main" id="{3A5AD336-F223-FDC2-72E2-33C3DD17C11B}"/>
              </a:ext>
            </a:extLst>
          </p:cNvPr>
          <p:cNvSpPr txBox="1"/>
          <p:nvPr/>
        </p:nvSpPr>
        <p:spPr>
          <a:xfrm>
            <a:off x="11414970" y="5637754"/>
            <a:ext cx="9601200" cy="3857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US" sz="5500" spc="-55" dirty="0">
                <a:solidFill>
                  <a:srgbClr val="002060"/>
                </a:solidFill>
              </a:rPr>
              <a:t>External Examiner</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002060"/>
                </a:solidFill>
              </a:rPr>
              <a:t>Academic Reviewer</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002060"/>
                </a:solidFill>
              </a:rPr>
              <a:t>OU Manager</a:t>
            </a:r>
            <a:endParaRPr lang="en-US" sz="5500" spc="-55" dirty="0">
              <a:solidFill>
                <a:srgbClr val="000000"/>
              </a:solidFill>
            </a:endParaRP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8B0907"/>
                </a:solidFill>
              </a:rPr>
              <a:t>Quality Assurance Manager</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2C311F83-65EA-5D3C-7801-496813168E03}"/>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7" name="TextBox 16">
            <a:extLst>
              <a:ext uri="{FF2B5EF4-FFF2-40B4-BE49-F238E27FC236}">
                <a16:creationId xmlns:a16="http://schemas.microsoft.com/office/drawing/2014/main" id="{8F355505-CC3A-ADE1-D947-E78F6D1E1299}"/>
              </a:ext>
            </a:extLst>
          </p:cNvPr>
          <p:cNvSpPr txBox="1"/>
          <p:nvPr/>
        </p:nvSpPr>
        <p:spPr>
          <a:xfrm>
            <a:off x="11414970" y="4025171"/>
            <a:ext cx="4559300"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dirty="0">
                <a:solidFill>
                  <a:srgbClr val="8B0907"/>
                </a:solidFill>
              </a:rPr>
              <a:t>Exam</a:t>
            </a:r>
            <a:r>
              <a:rPr lang="en-US" sz="5500" b="1" spc="-55" dirty="0">
                <a:solidFill>
                  <a:srgbClr val="000000"/>
                </a:solidFill>
              </a:rPr>
              <a:t> </a:t>
            </a:r>
            <a:r>
              <a:rPr lang="en-US" sz="5500" b="1" spc="-55" dirty="0">
                <a:solidFill>
                  <a:srgbClr val="002060"/>
                </a:solidFill>
              </a:rPr>
              <a:t>Board</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8562F144-3912-9268-8700-07FC5A16395A}"/>
              </a:ext>
            </a:extLst>
          </p:cNvPr>
          <p:cNvSpPr txBox="1"/>
          <p:nvPr/>
        </p:nvSpPr>
        <p:spPr>
          <a:xfrm>
            <a:off x="1546636" y="3870201"/>
            <a:ext cx="5762010"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dirty="0">
                <a:solidFill>
                  <a:srgbClr val="8B0907"/>
                </a:solidFill>
              </a:rPr>
              <a:t>Faculty</a:t>
            </a:r>
            <a:r>
              <a:rPr lang="en-US" sz="5500" b="1" spc="-55" dirty="0">
                <a:solidFill>
                  <a:srgbClr val="000000"/>
                </a:solidFill>
              </a:rPr>
              <a:t> </a:t>
            </a:r>
            <a:r>
              <a:rPr lang="en-US" sz="5500" b="1" spc="-55" dirty="0">
                <a:solidFill>
                  <a:srgbClr val="8B0907"/>
                </a:solidFill>
              </a:rPr>
              <a:t>Board</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8" name="TextBox 7">
            <a:extLst>
              <a:ext uri="{FF2B5EF4-FFF2-40B4-BE49-F238E27FC236}">
                <a16:creationId xmlns:a16="http://schemas.microsoft.com/office/drawing/2014/main" id="{211A4FED-0F1A-D797-2469-BC280C87FD2B}"/>
              </a:ext>
            </a:extLst>
          </p:cNvPr>
          <p:cNvSpPr txBox="1"/>
          <p:nvPr/>
        </p:nvSpPr>
        <p:spPr>
          <a:xfrm>
            <a:off x="1206500" y="4729211"/>
            <a:ext cx="9601200" cy="55502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US" sz="5500" spc="-55" dirty="0">
                <a:solidFill>
                  <a:srgbClr val="8B0907"/>
                </a:solidFill>
              </a:rPr>
              <a:t>Dean</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8B0907"/>
                </a:solidFill>
              </a:rPr>
              <a:t>Programme Leads</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8B0907"/>
                </a:solidFill>
              </a:rPr>
              <a:t>Faculty Members</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8B0907"/>
                </a:solidFill>
              </a:rPr>
              <a:t>Registrar</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8B0907"/>
                </a:solidFill>
              </a:rPr>
              <a:t>Student Representative</a:t>
            </a:r>
          </a:p>
          <a:p>
            <a:pPr marL="571500" marR="0" indent="-5715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5500" spc="-55" dirty="0">
                <a:solidFill>
                  <a:srgbClr val="002060"/>
                </a:solidFill>
              </a:rPr>
              <a:t>Quality Assurance Manager</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1382573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5FDDE-88C9-FAEB-7231-B30FB674D3B4}"/>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3D4E17C8-F7E5-9797-4098-C725E508E44E}"/>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2B999E70-662E-58E7-4A88-EE048B2BB9DF}"/>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326D35E4-9F24-8278-F9C2-2B375311BA4C}"/>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00A21EA2-7233-A647-0272-1F9534F66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4769A814-707D-93A8-976F-871C9728C531}"/>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Islamic Theology 2 Module</a:t>
            </a:r>
          </a:p>
        </p:txBody>
      </p:sp>
      <p:pic>
        <p:nvPicPr>
          <p:cNvPr id="5" name="Picture 4" descr="A screenshot of a text box&#10;&#10;AI-generated content may be incorrect.">
            <a:extLst>
              <a:ext uri="{FF2B5EF4-FFF2-40B4-BE49-F238E27FC236}">
                <a16:creationId xmlns:a16="http://schemas.microsoft.com/office/drawing/2014/main" id="{8960E345-5715-D522-C39A-BC925C41F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767" y="3837320"/>
            <a:ext cx="19889983" cy="7175500"/>
          </a:xfrm>
          <a:prstGeom prst="rect">
            <a:avLst/>
          </a:prstGeom>
        </p:spPr>
      </p:pic>
    </p:spTree>
    <p:extLst>
      <p:ext uri="{BB962C8B-B14F-4D97-AF65-F5344CB8AC3E}">
        <p14:creationId xmlns:p14="http://schemas.microsoft.com/office/powerpoint/2010/main" val="316723614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E8C6-EAB6-FD4D-DE86-0E93DF625967}"/>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D5654B8-7133-1CDE-0332-3AC4A7B148F4}"/>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5F35872D-CFD7-6044-EE7E-460A6634F9CE}"/>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BAF272B2-DB08-16BD-D0CB-E6B5E31E23CF}"/>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40EDF2C4-2446-80E4-5095-8D8DA446F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310FE79D-3FB0-9D25-30DA-16A28AC10676}"/>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Quranic Studies 2 Module</a:t>
            </a:r>
          </a:p>
        </p:txBody>
      </p:sp>
      <p:pic>
        <p:nvPicPr>
          <p:cNvPr id="5" name="Picture 4" descr="A screenshot of a text box&#10;&#10;AI-generated content may be incorrect.">
            <a:extLst>
              <a:ext uri="{FF2B5EF4-FFF2-40B4-BE49-F238E27FC236}">
                <a16:creationId xmlns:a16="http://schemas.microsoft.com/office/drawing/2014/main" id="{A2ED166B-8402-E910-03F8-8BC1FD68F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2" y="3448320"/>
            <a:ext cx="20135361" cy="8497294"/>
          </a:xfrm>
          <a:prstGeom prst="rect">
            <a:avLst/>
          </a:prstGeom>
        </p:spPr>
      </p:pic>
    </p:spTree>
    <p:extLst>
      <p:ext uri="{BB962C8B-B14F-4D97-AF65-F5344CB8AC3E}">
        <p14:creationId xmlns:p14="http://schemas.microsoft.com/office/powerpoint/2010/main" val="190549454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3F1FB-7F93-1C89-FB8C-DFBA55FEFF98}"/>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BC3DA0A9-7EB0-7C4B-6983-88222BD1CFBA}"/>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B9CC10BC-464D-FC39-75B6-58B963BE5F5C}"/>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62972CCF-F249-7FBF-F23B-5DD113E30BFB}"/>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127CF51A-1118-BC89-486E-CDB1F5170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119B192F-1A44-96DA-6344-CCCF9A7C9361}"/>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Classical Logic 2 Module</a:t>
            </a:r>
          </a:p>
        </p:txBody>
      </p:sp>
      <p:pic>
        <p:nvPicPr>
          <p:cNvPr id="5" name="Picture 4" descr="A screenshot of a text&#10;&#10;AI-generated content may be incorrect.">
            <a:extLst>
              <a:ext uri="{FF2B5EF4-FFF2-40B4-BE49-F238E27FC236}">
                <a16:creationId xmlns:a16="http://schemas.microsoft.com/office/drawing/2014/main" id="{DE5F5C2C-5701-2875-2C71-47EA43C56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47" y="3510352"/>
            <a:ext cx="17181982" cy="8727067"/>
          </a:xfrm>
          <a:prstGeom prst="rect">
            <a:avLst/>
          </a:prstGeom>
        </p:spPr>
      </p:pic>
    </p:spTree>
    <p:extLst>
      <p:ext uri="{BB962C8B-B14F-4D97-AF65-F5344CB8AC3E}">
        <p14:creationId xmlns:p14="http://schemas.microsoft.com/office/powerpoint/2010/main" val="329958033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F584F-D089-E50B-29E9-0C7599343873}"/>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54F52E90-5CD9-B175-BB04-23FFB68000B6}"/>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0DED4C44-A125-0B9B-5AA7-A0EEC5E429CF}"/>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EB57289F-3893-D508-52A4-D67DED93C78D}"/>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C2BF5425-2F91-C107-4EFE-F8A8C1E16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64884B11-108A-C8C0-7375-B95919A0A7A7}"/>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Western Philosophical Tradition Module</a:t>
            </a:r>
          </a:p>
        </p:txBody>
      </p:sp>
      <p:pic>
        <p:nvPicPr>
          <p:cNvPr id="5" name="Picture 4" descr="A screenshot of a computer&#10;&#10;AI-generated content may be incorrect.">
            <a:extLst>
              <a:ext uri="{FF2B5EF4-FFF2-40B4-BE49-F238E27FC236}">
                <a16:creationId xmlns:a16="http://schemas.microsoft.com/office/drawing/2014/main" id="{0F310929-7780-F91F-74C6-BE1B06A1F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50" y="3610118"/>
            <a:ext cx="21095522" cy="5759411"/>
          </a:xfrm>
          <a:prstGeom prst="rect">
            <a:avLst/>
          </a:prstGeom>
        </p:spPr>
      </p:pic>
    </p:spTree>
    <p:extLst>
      <p:ext uri="{BB962C8B-B14F-4D97-AF65-F5344CB8AC3E}">
        <p14:creationId xmlns:p14="http://schemas.microsoft.com/office/powerpoint/2010/main" val="119782429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B9D1-8E98-4C38-A1DF-74F919598145}"/>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DD0F9709-2F1B-D79F-8352-AAB731D7FBE0}"/>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E2D2CBE0-1B57-4786-1C96-CF09FE90A479}"/>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998D3721-E02C-019B-F287-11D6832AD713}"/>
              </a:ext>
            </a:extLst>
          </p:cNvPr>
          <p:cNvPicPr>
            <a:picLocks noChangeAspect="1"/>
          </p:cNvPicPr>
          <p:nvPr/>
        </p:nvPicPr>
        <p:blipFill>
          <a:blip r:embed="rId2"/>
          <a:stretch>
            <a:fillRect/>
          </a:stretch>
        </p:blipFill>
        <p:spPr>
          <a:xfrm>
            <a:off x="19452756" y="139091"/>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E6255EAE-A6B3-AD35-F128-3DA890543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472" y="9369529"/>
            <a:ext cx="2491521" cy="4207380"/>
          </a:xfrm>
          <a:prstGeom prst="rect">
            <a:avLst/>
          </a:prstGeom>
        </p:spPr>
      </p:pic>
      <p:sp>
        <p:nvSpPr>
          <p:cNvPr id="2" name="TextBox 1">
            <a:extLst>
              <a:ext uri="{FF2B5EF4-FFF2-40B4-BE49-F238E27FC236}">
                <a16:creationId xmlns:a16="http://schemas.microsoft.com/office/drawing/2014/main" id="{916BC6AC-1111-BD41-4DBD-84A188C42E46}"/>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Religion &amp; Religions Module</a:t>
            </a:r>
          </a:p>
        </p:txBody>
      </p:sp>
      <p:pic>
        <p:nvPicPr>
          <p:cNvPr id="5" name="Picture 4" descr="A screenshot of a computer&#10;&#10;AI-generated content may be incorrect.">
            <a:extLst>
              <a:ext uri="{FF2B5EF4-FFF2-40B4-BE49-F238E27FC236}">
                <a16:creationId xmlns:a16="http://schemas.microsoft.com/office/drawing/2014/main" id="{4677DE50-A9DB-1AAD-0461-DE915949B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2" y="3613873"/>
            <a:ext cx="20532428" cy="6258547"/>
          </a:xfrm>
          <a:prstGeom prst="rect">
            <a:avLst/>
          </a:prstGeom>
        </p:spPr>
      </p:pic>
    </p:spTree>
    <p:extLst>
      <p:ext uri="{BB962C8B-B14F-4D97-AF65-F5344CB8AC3E}">
        <p14:creationId xmlns:p14="http://schemas.microsoft.com/office/powerpoint/2010/main" val="24803545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49A6-5215-7B7B-8637-D1FC12ED907F}"/>
            </a:ext>
          </a:extLst>
        </p:cNvPr>
        <p:cNvGrpSpPr/>
        <p:nvPr/>
      </p:nvGrpSpPr>
      <p:grpSpPr>
        <a:xfrm>
          <a:off x="0" y="0"/>
          <a:ext cx="0" cy="0"/>
          <a:chOff x="0" y="0"/>
          <a:chExt cx="0" cy="0"/>
        </a:xfrm>
      </p:grpSpPr>
      <p:sp>
        <p:nvSpPr>
          <p:cNvPr id="151" name="Rectangle">
            <a:extLst>
              <a:ext uri="{FF2B5EF4-FFF2-40B4-BE49-F238E27FC236}">
                <a16:creationId xmlns:a16="http://schemas.microsoft.com/office/drawing/2014/main" id="{4ACFB214-A3ED-B3C9-B5F7-1804A943D113}"/>
              </a:ext>
            </a:extLst>
          </p:cNvPr>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3" name="The Title…">
            <a:extLst>
              <a:ext uri="{FF2B5EF4-FFF2-40B4-BE49-F238E27FC236}">
                <a16:creationId xmlns:a16="http://schemas.microsoft.com/office/drawing/2014/main" id="{3BB9AB0E-D30A-5447-A0BC-47DCEB1BC61B}"/>
              </a:ext>
            </a:extLst>
          </p:cNvPr>
          <p:cNvSpPr txBox="1">
            <a:spLocks noGrp="1"/>
          </p:cNvSpPr>
          <p:nvPr>
            <p:ph type="ctrTitle"/>
          </p:nvPr>
        </p:nvSpPr>
        <p:spPr>
          <a:xfrm>
            <a:off x="6138037" y="3044052"/>
            <a:ext cx="18026380" cy="4029374"/>
          </a:xfrm>
          <a:prstGeom prst="rect">
            <a:avLst/>
          </a:prstGeom>
        </p:spPr>
        <p:txBody>
          <a:bodyPr>
            <a:noAutofit/>
          </a:bodyPr>
          <a:lstStyle/>
          <a:p>
            <a:pPr algn="r">
              <a:lnSpc>
                <a:spcPct val="100000"/>
              </a:lnSpc>
              <a:defRPr b="0">
                <a:solidFill>
                  <a:srgbClr val="FFFFFF"/>
                </a:solidFill>
                <a:latin typeface="Montserrat Bold"/>
                <a:ea typeface="Montserrat Bold"/>
                <a:cs typeface="Montserrat Bold"/>
                <a:sym typeface="Montserrat Bold"/>
              </a:defRPr>
            </a:pPr>
            <a:br>
              <a:rPr lang="en-GB" sz="8800" dirty="0">
                <a:latin typeface="Calibri"/>
                <a:cs typeface="Calibri"/>
              </a:rPr>
            </a:br>
            <a:r>
              <a:rPr lang="en-GB" sz="8800" dirty="0">
                <a:latin typeface="Calibri"/>
                <a:cs typeface="Calibri"/>
              </a:rPr>
              <a:t>Academic Programmes</a:t>
            </a:r>
            <a:endParaRPr lang="en-US" sz="8800" dirty="0"/>
          </a:p>
        </p:txBody>
      </p:sp>
      <p:sp>
        <p:nvSpPr>
          <p:cNvPr id="154" name="The Subtitle of the Presentation">
            <a:extLst>
              <a:ext uri="{FF2B5EF4-FFF2-40B4-BE49-F238E27FC236}">
                <a16:creationId xmlns:a16="http://schemas.microsoft.com/office/drawing/2014/main" id="{E1130533-3773-D2B3-87D2-9800400CC548}"/>
              </a:ext>
            </a:extLst>
          </p:cNvPr>
          <p:cNvSpPr txBox="1">
            <a:spLocks noGrp="1"/>
          </p:cNvSpPr>
          <p:nvPr>
            <p:ph type="subTitle" sz="quarter" idx="1"/>
          </p:nvPr>
        </p:nvSpPr>
        <p:spPr>
          <a:xfrm>
            <a:off x="1971363" y="7305279"/>
            <a:ext cx="22193054" cy="3811900"/>
          </a:xfrm>
          <a:prstGeom prst="rect">
            <a:avLst/>
          </a:prstGeom>
        </p:spPr>
        <p:txBody>
          <a:bodyPr lIns="50800" tIns="50800" rIns="50800" bIns="50800" anchor="t">
            <a:normAutofit/>
          </a:bodyPr>
          <a:lstStyle>
            <a:lvl1pPr algn="r">
              <a:defRPr b="0">
                <a:solidFill>
                  <a:srgbClr val="FFFFFF"/>
                </a:solidFill>
                <a:latin typeface="Montserrat Medium"/>
                <a:ea typeface="Montserrat Medium"/>
                <a:cs typeface="Montserrat Medium"/>
                <a:sym typeface="Montserrat Medium"/>
              </a:defRPr>
            </a:lvl1pPr>
          </a:lstStyle>
          <a:p>
            <a:r>
              <a:rPr lang="en-GB" sz="4800" b="1" dirty="0">
                <a:latin typeface="Calibri"/>
                <a:cs typeface="Calibri"/>
              </a:rPr>
              <a:t>Cert HE in Contextual Islamic Studies and Leadership (Level 4)</a:t>
            </a:r>
            <a:endParaRPr lang="en-GB" sz="4800" b="1" dirty="0">
              <a:latin typeface="Calibri" panose="020F0502020204030204" pitchFamily="34" charset="0"/>
              <a:cs typeface="Calibri" panose="020F0502020204030204" pitchFamily="34" charset="0"/>
            </a:endParaRPr>
          </a:p>
        </p:txBody>
      </p:sp>
      <p:pic>
        <p:nvPicPr>
          <p:cNvPr id="155" name="image18.png" descr="image18.png">
            <a:extLst>
              <a:ext uri="{FF2B5EF4-FFF2-40B4-BE49-F238E27FC236}">
                <a16:creationId xmlns:a16="http://schemas.microsoft.com/office/drawing/2014/main" id="{FAFF3EDB-B4DC-F472-C77C-EA21FE281D5B}"/>
              </a:ext>
            </a:extLst>
          </p:cNvPr>
          <p:cNvPicPr>
            <a:picLocks noChangeAspect="1"/>
          </p:cNvPicPr>
          <p:nvPr/>
        </p:nvPicPr>
        <p:blipFill>
          <a:blip r:embed="rId2"/>
          <a:stretch>
            <a:fillRect/>
          </a:stretch>
        </p:blipFill>
        <p:spPr>
          <a:xfrm>
            <a:off x="17822329" y="120315"/>
            <a:ext cx="6561671" cy="3010651"/>
          </a:xfrm>
          <a:prstGeom prst="rect">
            <a:avLst/>
          </a:prstGeom>
          <a:ln w="12700">
            <a:miter lim="400000"/>
          </a:ln>
        </p:spPr>
      </p:pic>
      <p:sp>
        <p:nvSpPr>
          <p:cNvPr id="156" name="XX Month 2022">
            <a:extLst>
              <a:ext uri="{FF2B5EF4-FFF2-40B4-BE49-F238E27FC236}">
                <a16:creationId xmlns:a16="http://schemas.microsoft.com/office/drawing/2014/main" id="{EE0C2A6D-66AF-ECC8-43E2-70121B6ADAE4}"/>
              </a:ext>
            </a:extLst>
          </p:cNvPr>
          <p:cNvSpPr txBox="1"/>
          <p:nvPr/>
        </p:nvSpPr>
        <p:spPr>
          <a:xfrm>
            <a:off x="0" y="12582923"/>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rPr>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September </a:t>
            </a:r>
            <a:r>
              <a:rPr>
                <a:latin typeface="Calibri" panose="020F0502020204030204" pitchFamily="34" charset="0"/>
                <a:cs typeface="Calibri" panose="020F0502020204030204" pitchFamily="34" charset="0"/>
              </a:rPr>
              <a:t>202</a:t>
            </a:r>
            <a:r>
              <a:rPr lang="en-GB">
                <a:latin typeface="Calibri" panose="020F0502020204030204" pitchFamily="34" charset="0"/>
                <a:cs typeface="Calibri" panose="020F0502020204030204" pitchFamily="34" charset="0"/>
              </a:rPr>
              <a:t>5</a:t>
            </a:r>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B0FFD54-32EA-387E-05DA-FC9B5964237F}"/>
              </a:ext>
            </a:extLst>
          </p:cNvPr>
          <p:cNvSpPr txBox="1"/>
          <p:nvPr/>
        </p:nvSpPr>
        <p:spPr>
          <a:xfrm>
            <a:off x="7458267" y="8738517"/>
            <a:ext cx="1670615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5400" b="1" dirty="0">
                <a:solidFill>
                  <a:srgbClr val="FFFFFF"/>
                </a:solidFill>
                <a:latin typeface="Calibri" panose="020F0502020204030204" pitchFamily="34" charset="0"/>
                <a:cs typeface="Calibri" panose="020F0502020204030204" pitchFamily="34" charset="0"/>
                <a:sym typeface="Montserrat Medium"/>
              </a:rPr>
              <a:t>Programme Lead: Dr Salman Younas</a:t>
            </a:r>
          </a:p>
        </p:txBody>
      </p:sp>
    </p:spTree>
    <p:extLst>
      <p:ext uri="{BB962C8B-B14F-4D97-AF65-F5344CB8AC3E}">
        <p14:creationId xmlns:p14="http://schemas.microsoft.com/office/powerpoint/2010/main" val="165914804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55F8-B860-B3D2-8083-92830B415B88}"/>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4D04982-69B7-2C58-6C71-4E473578B456}"/>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pic>
        <p:nvPicPr>
          <p:cNvPr id="161" name="image18.png" descr="image18.png">
            <a:extLst>
              <a:ext uri="{FF2B5EF4-FFF2-40B4-BE49-F238E27FC236}">
                <a16:creationId xmlns:a16="http://schemas.microsoft.com/office/drawing/2014/main" id="{50BFAEF3-F556-7052-614D-FD0C67CE3076}"/>
              </a:ext>
            </a:extLst>
          </p:cNvPr>
          <p:cNvPicPr>
            <a:picLocks noChangeAspect="1"/>
          </p:cNvPicPr>
          <p:nvPr/>
        </p:nvPicPr>
        <p:blipFill>
          <a:blip r:embed="rId2"/>
          <a:stretch>
            <a:fillRect/>
          </a:stretch>
        </p:blipFill>
        <p:spPr>
          <a:xfrm>
            <a:off x="19673582" y="0"/>
            <a:ext cx="4710418" cy="2161252"/>
          </a:xfrm>
          <a:prstGeom prst="rect">
            <a:avLst/>
          </a:prstGeom>
          <a:ln w="12700">
            <a:miter lim="400000"/>
          </a:ln>
        </p:spPr>
      </p:pic>
      <p:sp>
        <p:nvSpPr>
          <p:cNvPr id="162" name="31 October 2020">
            <a:extLst>
              <a:ext uri="{FF2B5EF4-FFF2-40B4-BE49-F238E27FC236}">
                <a16:creationId xmlns:a16="http://schemas.microsoft.com/office/drawing/2014/main" id="{B0A9EEA0-232A-D56A-3576-7780C038DD44}"/>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sp>
        <p:nvSpPr>
          <p:cNvPr id="4" name="TextBox 3">
            <a:extLst>
              <a:ext uri="{FF2B5EF4-FFF2-40B4-BE49-F238E27FC236}">
                <a16:creationId xmlns:a16="http://schemas.microsoft.com/office/drawing/2014/main" id="{154AA288-D02D-9CA8-6EDB-394A9670225A}"/>
              </a:ext>
            </a:extLst>
          </p:cNvPr>
          <p:cNvSpPr txBox="1"/>
          <p:nvPr/>
        </p:nvSpPr>
        <p:spPr>
          <a:xfrm>
            <a:off x="907631" y="3510235"/>
            <a:ext cx="20897091" cy="9202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None/>
            </a:pPr>
            <a:endParaRPr lang="en-GB" sz="2800" dirty="0">
              <a:solidFill>
                <a:schemeClr val="tx1"/>
              </a:solidFill>
            </a:endParaRPr>
          </a:p>
          <a:p>
            <a:pPr algn="l">
              <a:buNone/>
            </a:pPr>
            <a:r>
              <a:rPr lang="en-GB" sz="2800" dirty="0">
                <a:solidFill>
                  <a:schemeClr val="tx1"/>
                </a:solidFill>
              </a:rPr>
              <a:t> </a:t>
            </a:r>
            <a:endParaRPr lang="en-GB" sz="3200" dirty="0">
              <a:solidFill>
                <a:schemeClr val="tx1"/>
              </a:solidFill>
            </a:endParaRPr>
          </a:p>
          <a:p>
            <a:pPr marL="457200" lvl="0" indent="-457200" algn="l">
              <a:buFont typeface="Wingdings" pitchFamily="2" charset="2"/>
              <a:buChar char="Ø"/>
            </a:pPr>
            <a:r>
              <a:rPr lang="en-GB" sz="3200" dirty="0">
                <a:solidFill>
                  <a:schemeClr val="tx1"/>
                </a:solidFill>
              </a:rPr>
              <a:t>to provide students with an understanding of </a:t>
            </a:r>
            <a:r>
              <a:rPr lang="en-GB" sz="3200" b="1" dirty="0">
                <a:solidFill>
                  <a:schemeClr val="tx1"/>
                </a:solidFill>
              </a:rPr>
              <a:t>our past and how the modern world was shaped </a:t>
            </a:r>
            <a:r>
              <a:rPr lang="en-GB" sz="3200" dirty="0">
                <a:solidFill>
                  <a:schemeClr val="tx1"/>
                </a:solidFill>
              </a:rPr>
              <a:t>through the study of relevant contemporary intellectual and scientific disciplines.</a:t>
            </a:r>
          </a:p>
          <a:p>
            <a:pPr marL="473710" algn="l">
              <a:buNone/>
            </a:pPr>
            <a:r>
              <a:rPr lang="en-GB" sz="3200" dirty="0">
                <a:solidFill>
                  <a:schemeClr val="tx1"/>
                </a:solidFill>
              </a:rPr>
              <a:t> </a:t>
            </a:r>
          </a:p>
          <a:p>
            <a:pPr marL="457200" lvl="0" indent="-457200" algn="l">
              <a:buFont typeface="Wingdings" pitchFamily="2" charset="2"/>
              <a:buChar char="Ø"/>
            </a:pPr>
            <a:r>
              <a:rPr lang="en-GB" sz="3200" dirty="0">
                <a:solidFill>
                  <a:schemeClr val="tx1"/>
                </a:solidFill>
              </a:rPr>
              <a:t>to enable students to understand and </a:t>
            </a:r>
            <a:r>
              <a:rPr lang="en-GB" sz="3200" b="1" dirty="0">
                <a:solidFill>
                  <a:schemeClr val="tx1"/>
                </a:solidFill>
              </a:rPr>
              <a:t>engage with contemporary debates</a:t>
            </a:r>
            <a:r>
              <a:rPr lang="en-GB" sz="3200" dirty="0">
                <a:solidFill>
                  <a:schemeClr val="tx1"/>
                </a:solidFill>
              </a:rPr>
              <a:t> about the role of religion in general, and Islam in particular, in modern society.</a:t>
            </a:r>
          </a:p>
          <a:p>
            <a:pPr marL="457200" algn="l">
              <a:buNone/>
            </a:pPr>
            <a:r>
              <a:rPr lang="en-GB" sz="3200" dirty="0">
                <a:solidFill>
                  <a:schemeClr val="tx1"/>
                </a:solidFill>
              </a:rPr>
              <a:t> </a:t>
            </a:r>
          </a:p>
          <a:p>
            <a:pPr marL="457200" lvl="0" indent="-457200" algn="l">
              <a:buFont typeface="Wingdings" pitchFamily="2" charset="2"/>
              <a:buChar char="Ø"/>
            </a:pPr>
            <a:r>
              <a:rPr lang="en-GB" sz="3200" dirty="0">
                <a:solidFill>
                  <a:schemeClr val="tx1"/>
                </a:solidFill>
              </a:rPr>
              <a:t>to develop an </a:t>
            </a:r>
            <a:r>
              <a:rPr lang="en-GB" sz="3200" b="1" dirty="0">
                <a:solidFill>
                  <a:schemeClr val="tx1"/>
                </a:solidFill>
              </a:rPr>
              <a:t>awareness of the history and contemporary state of British society</a:t>
            </a:r>
            <a:r>
              <a:rPr lang="en-GB" sz="3200" dirty="0">
                <a:solidFill>
                  <a:schemeClr val="tx1"/>
                </a:solidFill>
              </a:rPr>
              <a:t>, and in particular, the Muslim communities in Britain, and how these relate to local and global trends.</a:t>
            </a:r>
          </a:p>
          <a:p>
            <a:pPr algn="l">
              <a:buNone/>
            </a:pPr>
            <a:r>
              <a:rPr lang="en-GB" sz="3200" dirty="0">
                <a:solidFill>
                  <a:schemeClr val="tx1"/>
                </a:solidFill>
              </a:rPr>
              <a:t> </a:t>
            </a:r>
          </a:p>
          <a:p>
            <a:pPr marL="457200" lvl="0" indent="-457200" algn="l">
              <a:buFont typeface="Wingdings" pitchFamily="2" charset="2"/>
              <a:buChar char="Ø"/>
            </a:pPr>
            <a:r>
              <a:rPr lang="en-GB" sz="3200" dirty="0">
                <a:solidFill>
                  <a:schemeClr val="tx1"/>
                </a:solidFill>
              </a:rPr>
              <a:t>to equip students with (a) </a:t>
            </a:r>
            <a:r>
              <a:rPr lang="en-GB" sz="3200" b="1" dirty="0">
                <a:solidFill>
                  <a:schemeClr val="tx1"/>
                </a:solidFill>
              </a:rPr>
              <a:t>academic skills </a:t>
            </a:r>
            <a:r>
              <a:rPr lang="en-GB" sz="3200" dirty="0">
                <a:solidFill>
                  <a:schemeClr val="tx1"/>
                </a:solidFill>
              </a:rPr>
              <a:t>that will enable them to pursue further studies and aid them in the articulation and application of the Islamic tradition to contemporary issues and challenges and (b) practical and professional skills to make them more effective leaders of Muslim institutions and to enhance their career prospects in all fields.</a:t>
            </a:r>
          </a:p>
          <a:p>
            <a:pPr algn="l">
              <a:buNone/>
            </a:pPr>
            <a:r>
              <a:rPr lang="en-GB" sz="3200" dirty="0">
                <a:solidFill>
                  <a:schemeClr val="tx1"/>
                </a:solidFill>
              </a:rPr>
              <a:t> </a:t>
            </a:r>
          </a:p>
          <a:p>
            <a:pPr marL="457200" lvl="0" indent="-457200" algn="l">
              <a:buFont typeface="Wingdings" pitchFamily="2" charset="2"/>
              <a:buChar char="Ø"/>
            </a:pPr>
            <a:r>
              <a:rPr lang="en-GB" sz="3200" dirty="0">
                <a:solidFill>
                  <a:schemeClr val="tx1"/>
                </a:solidFill>
              </a:rPr>
              <a:t>to provide students with an awareness of </a:t>
            </a:r>
            <a:r>
              <a:rPr lang="en-GB" sz="3200" b="1" dirty="0">
                <a:solidFill>
                  <a:schemeClr val="tx1"/>
                </a:solidFill>
              </a:rPr>
              <a:t>various approaches to pastoral care</a:t>
            </a:r>
            <a:r>
              <a:rPr lang="en-GB" sz="3200" dirty="0">
                <a:solidFill>
                  <a:schemeClr val="tx1"/>
                </a:solidFill>
              </a:rPr>
              <a:t>, including hands on experience, to be compassionate and reliable spiritual and pastoral advisors to Muslims and others.</a:t>
            </a:r>
          </a:p>
          <a:p>
            <a:pPr algn="l">
              <a:buNone/>
            </a:pPr>
            <a:r>
              <a:rPr lang="en-GB" dirty="0">
                <a:solidFill>
                  <a:schemeClr val="tx1"/>
                </a:solidFill>
              </a:rPr>
              <a:t> </a:t>
            </a:r>
          </a:p>
        </p:txBody>
      </p:sp>
      <p:pic>
        <p:nvPicPr>
          <p:cNvPr id="3" name="Picture 2" descr="A blue and black logo&#10;&#10;Description automatically generated">
            <a:extLst>
              <a:ext uri="{FF2B5EF4-FFF2-40B4-BE49-F238E27FC236}">
                <a16:creationId xmlns:a16="http://schemas.microsoft.com/office/drawing/2014/main" id="{B59D5280-6770-B217-0259-E4C8CEB79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722" y="9753600"/>
            <a:ext cx="2346448" cy="3962399"/>
          </a:xfrm>
          <a:prstGeom prst="rect">
            <a:avLst/>
          </a:prstGeom>
        </p:spPr>
      </p:pic>
      <p:sp>
        <p:nvSpPr>
          <p:cNvPr id="2" name="TextBox 1">
            <a:extLst>
              <a:ext uri="{FF2B5EF4-FFF2-40B4-BE49-F238E27FC236}">
                <a16:creationId xmlns:a16="http://schemas.microsoft.com/office/drawing/2014/main" id="{07FA72DC-F647-B141-007E-33AA7F5B758C}"/>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Programme Objectives</a:t>
            </a:r>
          </a:p>
        </p:txBody>
      </p:sp>
    </p:spTree>
    <p:extLst>
      <p:ext uri="{BB962C8B-B14F-4D97-AF65-F5344CB8AC3E}">
        <p14:creationId xmlns:p14="http://schemas.microsoft.com/office/powerpoint/2010/main" val="368834833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B2A97-D3D1-F6EC-780E-964239AC2D53}"/>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3D66E1B5-B8B5-40BC-94D8-98A7964B4F5D}"/>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pic>
        <p:nvPicPr>
          <p:cNvPr id="161" name="image18.png" descr="image18.png">
            <a:extLst>
              <a:ext uri="{FF2B5EF4-FFF2-40B4-BE49-F238E27FC236}">
                <a16:creationId xmlns:a16="http://schemas.microsoft.com/office/drawing/2014/main" id="{779B674A-6E16-8C17-A29D-E5E8B48E1EA1}"/>
              </a:ext>
            </a:extLst>
          </p:cNvPr>
          <p:cNvPicPr>
            <a:picLocks noChangeAspect="1"/>
          </p:cNvPicPr>
          <p:nvPr/>
        </p:nvPicPr>
        <p:blipFill>
          <a:blip r:embed="rId2"/>
          <a:stretch>
            <a:fillRect/>
          </a:stretch>
        </p:blipFill>
        <p:spPr>
          <a:xfrm>
            <a:off x="19673582" y="107286"/>
            <a:ext cx="4710418" cy="2161252"/>
          </a:xfrm>
          <a:prstGeom prst="rect">
            <a:avLst/>
          </a:prstGeom>
          <a:ln w="12700">
            <a:miter lim="400000"/>
          </a:ln>
        </p:spPr>
      </p:pic>
      <p:sp>
        <p:nvSpPr>
          <p:cNvPr id="162" name="31 October 2020">
            <a:extLst>
              <a:ext uri="{FF2B5EF4-FFF2-40B4-BE49-F238E27FC236}">
                <a16:creationId xmlns:a16="http://schemas.microsoft.com/office/drawing/2014/main" id="{228D436D-EFAC-A8A5-4733-109AEABB35B9}"/>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sp>
        <p:nvSpPr>
          <p:cNvPr id="4" name="TextBox 3">
            <a:extLst>
              <a:ext uri="{FF2B5EF4-FFF2-40B4-BE49-F238E27FC236}">
                <a16:creationId xmlns:a16="http://schemas.microsoft.com/office/drawing/2014/main" id="{C03F7CD0-8144-F21B-C5E0-DDB57410834B}"/>
              </a:ext>
            </a:extLst>
          </p:cNvPr>
          <p:cNvSpPr txBox="1"/>
          <p:nvPr/>
        </p:nvSpPr>
        <p:spPr>
          <a:xfrm>
            <a:off x="907631" y="3510235"/>
            <a:ext cx="20546675" cy="8463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l"/>
            <a:endParaRPr lang="en-GB" sz="3200" dirty="0">
              <a:solidFill>
                <a:schemeClr val="tx1"/>
              </a:solidFill>
            </a:endParaRPr>
          </a:p>
          <a:p>
            <a:pPr marL="457200" indent="-457200" algn="l">
              <a:buFont typeface="Wingdings" pitchFamily="2" charset="2"/>
              <a:buChar char="Ø"/>
            </a:pPr>
            <a:r>
              <a:rPr lang="en-US" sz="3200" dirty="0">
                <a:solidFill>
                  <a:schemeClr val="tx1"/>
                </a:solidFill>
              </a:rPr>
              <a:t>Foundational knowledge and  understanding of the </a:t>
            </a:r>
            <a:r>
              <a:rPr lang="en-US" sz="3200" b="1" dirty="0">
                <a:solidFill>
                  <a:schemeClr val="tx1"/>
                </a:solidFill>
              </a:rPr>
              <a:t>study of science, religion and philosophy, and society </a:t>
            </a:r>
            <a:r>
              <a:rPr lang="en-US" sz="3200" dirty="0">
                <a:solidFill>
                  <a:schemeClr val="tx1"/>
                </a:solidFill>
              </a:rPr>
              <a:t>in their historical contexts, including key social, cultural, and political developments. </a:t>
            </a:r>
            <a:endParaRPr lang="en-GB" sz="3200" dirty="0">
              <a:solidFill>
                <a:schemeClr val="tx1"/>
              </a:solidFill>
            </a:endParaRPr>
          </a:p>
          <a:p>
            <a:pPr algn="l"/>
            <a:endParaRPr lang="en-GB" sz="3200" dirty="0">
              <a:solidFill>
                <a:schemeClr val="tx1"/>
              </a:solidFill>
            </a:endParaRPr>
          </a:p>
          <a:p>
            <a:pPr marL="457200" indent="-457200" algn="l">
              <a:buFont typeface="Wingdings" pitchFamily="2" charset="2"/>
              <a:buChar char="Ø"/>
            </a:pPr>
            <a:r>
              <a:rPr lang="en-US" sz="3200" dirty="0">
                <a:solidFill>
                  <a:schemeClr val="tx1"/>
                </a:solidFill>
              </a:rPr>
              <a:t>Foundational knowledge and understanding of the </a:t>
            </a:r>
            <a:r>
              <a:rPr lang="en-US" sz="3200" b="1" dirty="0">
                <a:solidFill>
                  <a:schemeClr val="tx1"/>
                </a:solidFill>
              </a:rPr>
              <a:t>historical and contemporary interactions </a:t>
            </a:r>
            <a:r>
              <a:rPr lang="en-US" sz="3200" dirty="0">
                <a:solidFill>
                  <a:schemeClr val="tx1"/>
                </a:solidFill>
              </a:rPr>
              <a:t>and engagements between Islam and other traditions. </a:t>
            </a:r>
            <a:endParaRPr lang="en-GB" sz="3200" dirty="0">
              <a:solidFill>
                <a:schemeClr val="tx1"/>
              </a:solidFill>
            </a:endParaRPr>
          </a:p>
          <a:p>
            <a:pPr algn="l"/>
            <a:endParaRPr lang="en-GB" sz="3200" dirty="0">
              <a:solidFill>
                <a:schemeClr val="tx1"/>
              </a:solidFill>
            </a:endParaRPr>
          </a:p>
          <a:p>
            <a:pPr marL="457200" indent="-457200" algn="l">
              <a:buFont typeface="Wingdings" pitchFamily="2" charset="2"/>
              <a:buChar char="Ø"/>
            </a:pPr>
            <a:r>
              <a:rPr lang="en-US" sz="3200" dirty="0">
                <a:solidFill>
                  <a:schemeClr val="tx1"/>
                </a:solidFill>
              </a:rPr>
              <a:t>Understanding of the application of the </a:t>
            </a:r>
            <a:r>
              <a:rPr lang="en-US" sz="3200" b="1" dirty="0">
                <a:solidFill>
                  <a:schemeClr val="tx1"/>
                </a:solidFill>
              </a:rPr>
              <a:t>Islamic scholarly tradition </a:t>
            </a:r>
            <a:r>
              <a:rPr lang="en-US" sz="3200" dirty="0">
                <a:solidFill>
                  <a:schemeClr val="tx1"/>
                </a:solidFill>
              </a:rPr>
              <a:t>to </a:t>
            </a:r>
            <a:r>
              <a:rPr lang="en-US" sz="3200" b="1" dirty="0">
                <a:solidFill>
                  <a:schemeClr val="tx1"/>
                </a:solidFill>
              </a:rPr>
              <a:t>contemporary contexts</a:t>
            </a:r>
            <a:r>
              <a:rPr lang="en-US" sz="3200" dirty="0">
                <a:solidFill>
                  <a:schemeClr val="tx1"/>
                </a:solidFill>
              </a:rPr>
              <a:t>.</a:t>
            </a:r>
            <a:endParaRPr lang="en-GB" sz="3200" dirty="0">
              <a:solidFill>
                <a:schemeClr val="tx1"/>
              </a:solidFill>
            </a:endParaRPr>
          </a:p>
          <a:p>
            <a:pPr algn="l"/>
            <a:endParaRPr lang="en-GB" sz="3200" dirty="0">
              <a:solidFill>
                <a:schemeClr val="tx1"/>
              </a:solidFill>
            </a:endParaRPr>
          </a:p>
          <a:p>
            <a:pPr marL="457200" indent="-457200" algn="l">
              <a:buFont typeface="Wingdings" pitchFamily="2" charset="2"/>
              <a:buChar char="Ø"/>
            </a:pPr>
            <a:r>
              <a:rPr lang="en-US" sz="3200" dirty="0">
                <a:solidFill>
                  <a:schemeClr val="tx1"/>
                </a:solidFill>
              </a:rPr>
              <a:t>Awareness of where ideas and concepts are open to </a:t>
            </a:r>
            <a:r>
              <a:rPr lang="en-US" sz="3200" b="1" dirty="0">
                <a:solidFill>
                  <a:schemeClr val="tx1"/>
                </a:solidFill>
              </a:rPr>
              <a:t>debate</a:t>
            </a:r>
            <a:r>
              <a:rPr lang="en-US" sz="3200" dirty="0">
                <a:solidFill>
                  <a:schemeClr val="tx1"/>
                </a:solidFill>
              </a:rPr>
              <a:t> in each field of study. </a:t>
            </a:r>
            <a:endParaRPr lang="en-GB" sz="3200" dirty="0">
              <a:solidFill>
                <a:schemeClr val="tx1"/>
              </a:solidFill>
            </a:endParaRPr>
          </a:p>
          <a:p>
            <a:pPr algn="l"/>
            <a:endParaRPr lang="en-GB" sz="3200" dirty="0">
              <a:solidFill>
                <a:schemeClr val="tx1"/>
              </a:solidFill>
            </a:endParaRPr>
          </a:p>
          <a:p>
            <a:pPr marL="457200" indent="-457200" algn="l">
              <a:buFont typeface="Wingdings" pitchFamily="2" charset="2"/>
              <a:buChar char="Ø"/>
            </a:pPr>
            <a:r>
              <a:rPr lang="en-US" sz="3200" dirty="0">
                <a:solidFill>
                  <a:schemeClr val="tx1"/>
                </a:solidFill>
              </a:rPr>
              <a:t>Foundational knowledge and understanding of key theories and approaches to </a:t>
            </a:r>
            <a:r>
              <a:rPr lang="en-US" sz="3200" b="1" dirty="0">
                <a:solidFill>
                  <a:schemeClr val="tx1"/>
                </a:solidFill>
              </a:rPr>
              <a:t>Pastoral Care </a:t>
            </a:r>
            <a:r>
              <a:rPr lang="en-US" sz="3200" dirty="0">
                <a:solidFill>
                  <a:schemeClr val="tx1"/>
                </a:solidFill>
              </a:rPr>
              <a:t>and </a:t>
            </a:r>
            <a:r>
              <a:rPr lang="en-US" sz="3200" b="1" dirty="0">
                <a:solidFill>
                  <a:schemeClr val="tx1"/>
                </a:solidFill>
              </a:rPr>
              <a:t>Leadership</a:t>
            </a:r>
            <a:r>
              <a:rPr lang="en-US" sz="3200" dirty="0">
                <a:solidFill>
                  <a:schemeClr val="tx1"/>
                </a:solidFill>
              </a:rPr>
              <a:t>.</a:t>
            </a:r>
          </a:p>
          <a:p>
            <a:pPr algn="l"/>
            <a:endParaRPr lang="en-US" sz="3200" dirty="0">
              <a:solidFill>
                <a:schemeClr val="tx1"/>
              </a:solidFill>
            </a:endParaRPr>
          </a:p>
          <a:p>
            <a:pPr marL="457200" indent="-457200" algn="l">
              <a:buFont typeface="Wingdings" pitchFamily="2" charset="2"/>
              <a:buChar char="Ø"/>
            </a:pPr>
            <a:r>
              <a:rPr lang="en-GB" sz="3200" dirty="0">
                <a:solidFill>
                  <a:schemeClr val="tx1"/>
                </a:solidFill>
              </a:rPr>
              <a:t>The ability to </a:t>
            </a:r>
            <a:r>
              <a:rPr lang="en-GB" sz="3200" b="1" dirty="0">
                <a:solidFill>
                  <a:schemeClr val="tx1"/>
                </a:solidFill>
              </a:rPr>
              <a:t>evaluate arguments</a:t>
            </a:r>
            <a:r>
              <a:rPr lang="en-GB" sz="3200" dirty="0">
                <a:solidFill>
                  <a:schemeClr val="tx1"/>
                </a:solidFill>
              </a:rPr>
              <a:t>, </a:t>
            </a:r>
            <a:r>
              <a:rPr lang="en-GB" sz="3200" b="1" dirty="0">
                <a:solidFill>
                  <a:schemeClr val="tx1"/>
                </a:solidFill>
              </a:rPr>
              <a:t>analyse</a:t>
            </a:r>
            <a:r>
              <a:rPr lang="en-GB" sz="3200" dirty="0">
                <a:solidFill>
                  <a:schemeClr val="tx1"/>
                </a:solidFill>
              </a:rPr>
              <a:t> concepts and theories and </a:t>
            </a:r>
            <a:r>
              <a:rPr lang="en-GB" sz="3200" b="1" dirty="0">
                <a:solidFill>
                  <a:schemeClr val="tx1"/>
                </a:solidFill>
              </a:rPr>
              <a:t>apply</a:t>
            </a:r>
            <a:r>
              <a:rPr lang="en-GB" sz="3200" dirty="0">
                <a:solidFill>
                  <a:schemeClr val="tx1"/>
                </a:solidFill>
              </a:rPr>
              <a:t> classical Islamic sciences within other </a:t>
            </a:r>
            <a:r>
              <a:rPr lang="en-GB" sz="3200" b="1" dirty="0">
                <a:solidFill>
                  <a:schemeClr val="tx1"/>
                </a:solidFill>
              </a:rPr>
              <a:t>intellectual traditions</a:t>
            </a:r>
            <a:r>
              <a:rPr lang="en-GB" sz="3200" dirty="0">
                <a:solidFill>
                  <a:schemeClr val="tx1"/>
                </a:solidFill>
              </a:rPr>
              <a:t>.</a:t>
            </a:r>
          </a:p>
          <a:p>
            <a:pPr algn="l"/>
            <a:endParaRPr lang="en-GB" sz="3200" dirty="0">
              <a:solidFill>
                <a:schemeClr val="tx1"/>
              </a:solidFill>
            </a:endParaRPr>
          </a:p>
        </p:txBody>
      </p:sp>
      <p:pic>
        <p:nvPicPr>
          <p:cNvPr id="6" name="Picture 5" descr="A blue and black logo&#10;&#10;Description automatically generated">
            <a:extLst>
              <a:ext uri="{FF2B5EF4-FFF2-40B4-BE49-F238E27FC236}">
                <a16:creationId xmlns:a16="http://schemas.microsoft.com/office/drawing/2014/main" id="{90D4915C-4E63-94E3-9B7D-2CBB043E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AA123428-2B2F-5599-3B93-631FC9D4D18D}"/>
              </a:ext>
            </a:extLst>
          </p:cNvPr>
          <p:cNvSpPr txBox="1"/>
          <p:nvPr/>
        </p:nvSpPr>
        <p:spPr>
          <a:xfrm>
            <a:off x="907631" y="952182"/>
            <a:ext cx="1799893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8B0907"/>
                </a:solidFill>
                <a:effectLst/>
                <a:uLnTx/>
                <a:uFillTx/>
                <a:latin typeface="Helvetica Neue"/>
                <a:ea typeface="Helvetica Neue"/>
                <a:cs typeface="Helvetica Neue"/>
                <a:sym typeface="Helvetica Neue"/>
              </a:rPr>
              <a:t>Programme Learning Outcomes</a:t>
            </a:r>
          </a:p>
        </p:txBody>
      </p:sp>
    </p:spTree>
    <p:extLst>
      <p:ext uri="{BB962C8B-B14F-4D97-AF65-F5344CB8AC3E}">
        <p14:creationId xmlns:p14="http://schemas.microsoft.com/office/powerpoint/2010/main" val="148969116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9FD0D-1B2D-9253-85BF-23A1B4572F4F}"/>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5A417F61-3C19-C4C3-9E79-BBA6EF29020F}"/>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60120342-200D-6080-7561-F5474CC3003D}"/>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graphicFrame>
        <p:nvGraphicFramePr>
          <p:cNvPr id="7" name="Table 6">
            <a:extLst>
              <a:ext uri="{FF2B5EF4-FFF2-40B4-BE49-F238E27FC236}">
                <a16:creationId xmlns:a16="http://schemas.microsoft.com/office/drawing/2014/main" id="{CAF1447D-B999-845E-6D5C-EC4B24E89DFF}"/>
              </a:ext>
            </a:extLst>
          </p:cNvPr>
          <p:cNvGraphicFramePr>
            <a:graphicFrameLocks noGrp="1"/>
          </p:cNvGraphicFramePr>
          <p:nvPr/>
        </p:nvGraphicFramePr>
        <p:xfrm>
          <a:off x="4267200" y="4474254"/>
          <a:ext cx="15135922" cy="7387548"/>
        </p:xfrm>
        <a:graphic>
          <a:graphicData uri="http://schemas.openxmlformats.org/drawingml/2006/table">
            <a:tbl>
              <a:tblPr firstRow="1" firstCol="1" lastRow="1" lastCol="1" bandRow="1" bandCol="1">
                <a:tableStyleId>{5A111915-BE36-4E01-A7E5-04B1672EAD32}</a:tableStyleId>
              </a:tblPr>
              <a:tblGrid>
                <a:gridCol w="9448800">
                  <a:extLst>
                    <a:ext uri="{9D8B030D-6E8A-4147-A177-3AD203B41FA5}">
                      <a16:colId xmlns:a16="http://schemas.microsoft.com/office/drawing/2014/main" val="2380007855"/>
                    </a:ext>
                  </a:extLst>
                </a:gridCol>
                <a:gridCol w="5687122">
                  <a:extLst>
                    <a:ext uri="{9D8B030D-6E8A-4147-A177-3AD203B41FA5}">
                      <a16:colId xmlns:a16="http://schemas.microsoft.com/office/drawing/2014/main" val="3479373717"/>
                    </a:ext>
                  </a:extLst>
                </a:gridCol>
              </a:tblGrid>
              <a:tr h="1031021">
                <a:tc gridSpan="2">
                  <a:txBody>
                    <a:bodyPr/>
                    <a:lstStyle/>
                    <a:p>
                      <a:pPr algn="ctr">
                        <a:buNone/>
                      </a:pPr>
                      <a:r>
                        <a:rPr lang="en-GB" sz="4000" u="none">
                          <a:effectLst/>
                          <a:latin typeface="Garamond" panose="02020404030301010803" pitchFamily="18" charset="0"/>
                        </a:rPr>
                        <a:t>Programme Content &amp; Structure – Level 4</a:t>
                      </a:r>
                      <a:endParaRPr lang="en-GB" sz="4000" u="none">
                        <a:effectLst/>
                        <a:latin typeface="Garamond" panose="02020404030301010803" pitchFamily="18" charset="0"/>
                        <a:ea typeface="MS Mincho" panose="02020609040205080304" pitchFamily="49" charset="-128"/>
                      </a:endParaRPr>
                    </a:p>
                  </a:txBody>
                  <a:tcPr marL="68580" marR="68580" marT="0" marB="0">
                    <a:solidFill>
                      <a:srgbClr val="941100"/>
                    </a:solidFill>
                  </a:tcPr>
                </a:tc>
                <a:tc hMerge="1">
                  <a:txBody>
                    <a:bodyPr/>
                    <a:lstStyle/>
                    <a:p>
                      <a:endParaRPr lang="en-US"/>
                    </a:p>
                  </a:txBody>
                  <a:tcPr/>
                </a:tc>
                <a:extLst>
                  <a:ext uri="{0D108BD9-81ED-4DB2-BD59-A6C34878D82A}">
                    <a16:rowId xmlns:a16="http://schemas.microsoft.com/office/drawing/2014/main" val="137449365"/>
                  </a:ext>
                </a:extLst>
              </a:tr>
              <a:tr h="810532">
                <a:tc>
                  <a:txBody>
                    <a:bodyPr/>
                    <a:lstStyle/>
                    <a:p>
                      <a:pPr algn="l">
                        <a:buNone/>
                      </a:pPr>
                      <a:r>
                        <a:rPr lang="en-GB" sz="4000">
                          <a:solidFill>
                            <a:schemeClr val="tx1">
                              <a:lumMod val="50000"/>
                            </a:schemeClr>
                          </a:solidFill>
                          <a:effectLst/>
                          <a:latin typeface="Garamond" panose="02020404030301010803" pitchFamily="18" charset="0"/>
                        </a:rPr>
                        <a:t>Compulsory Modules</a:t>
                      </a:r>
                      <a:endParaRPr lang="en-GB" sz="440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solidFill>
                      <a:srgbClr val="941100">
                        <a:alpha val="36863"/>
                      </a:srgbClr>
                    </a:solidFill>
                  </a:tcPr>
                </a:tc>
                <a:tc>
                  <a:txBody>
                    <a:bodyPr/>
                    <a:lstStyle/>
                    <a:p>
                      <a:pPr algn="l">
                        <a:buNone/>
                      </a:pPr>
                      <a:r>
                        <a:rPr lang="en-GB" sz="4000">
                          <a:solidFill>
                            <a:schemeClr val="tx1">
                              <a:lumMod val="50000"/>
                            </a:schemeClr>
                          </a:solidFill>
                          <a:effectLst/>
                          <a:latin typeface="Garamond" panose="02020404030301010803" pitchFamily="18" charset="0"/>
                        </a:rPr>
                        <a:t>Credit points</a:t>
                      </a:r>
                      <a:endParaRPr lang="en-GB" sz="440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solidFill>
                      <a:srgbClr val="941100">
                        <a:alpha val="36863"/>
                      </a:srgbClr>
                    </a:solidFill>
                  </a:tcPr>
                </a:tc>
                <a:extLst>
                  <a:ext uri="{0D108BD9-81ED-4DB2-BD59-A6C34878D82A}">
                    <a16:rowId xmlns:a16="http://schemas.microsoft.com/office/drawing/2014/main" val="2891271779"/>
                  </a:ext>
                </a:extLst>
              </a:tr>
              <a:tr h="792285">
                <a:tc>
                  <a:txBody>
                    <a:bodyPr/>
                    <a:lstStyle/>
                    <a:p>
                      <a:pPr algn="l">
                        <a:buNone/>
                      </a:pPr>
                      <a:r>
                        <a:rPr lang="en-GB" sz="3600" b="0">
                          <a:solidFill>
                            <a:schemeClr val="tx1">
                              <a:lumMod val="50000"/>
                            </a:schemeClr>
                          </a:solidFill>
                          <a:effectLst/>
                          <a:latin typeface="Garamond" panose="02020404030301010803" pitchFamily="18" charset="0"/>
                        </a:rPr>
                        <a:t>Nature and Science</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4266067447"/>
                  </a:ext>
                </a:extLst>
              </a:tr>
              <a:tr h="792285">
                <a:tc>
                  <a:txBody>
                    <a:bodyPr/>
                    <a:lstStyle/>
                    <a:p>
                      <a:pPr algn="l">
                        <a:buNone/>
                      </a:pPr>
                      <a:r>
                        <a:rPr lang="en-GB" sz="3600" b="0">
                          <a:solidFill>
                            <a:schemeClr val="tx1">
                              <a:lumMod val="50000"/>
                            </a:schemeClr>
                          </a:solidFill>
                          <a:effectLst/>
                          <a:latin typeface="Garamond" panose="02020404030301010803" pitchFamily="18" charset="0"/>
                        </a:rPr>
                        <a:t>Beliefs</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4102156242"/>
                  </a:ext>
                </a:extLst>
              </a:tr>
              <a:tr h="792285">
                <a:tc>
                  <a:txBody>
                    <a:bodyPr/>
                    <a:lstStyle/>
                    <a:p>
                      <a:pPr algn="l">
                        <a:buNone/>
                      </a:pPr>
                      <a:r>
                        <a:rPr lang="en-GB" sz="3600" b="0">
                          <a:solidFill>
                            <a:schemeClr val="tx1">
                              <a:lumMod val="50000"/>
                            </a:schemeClr>
                          </a:solidFill>
                          <a:effectLst/>
                          <a:latin typeface="Garamond" panose="02020404030301010803" pitchFamily="18" charset="0"/>
                        </a:rPr>
                        <a:t>Knowledge Traditions</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2920217619"/>
                  </a:ext>
                </a:extLst>
              </a:tr>
              <a:tr h="792285">
                <a:tc>
                  <a:txBody>
                    <a:bodyPr/>
                    <a:lstStyle/>
                    <a:p>
                      <a:pPr algn="l">
                        <a:buNone/>
                      </a:pPr>
                      <a:r>
                        <a:rPr lang="en-GB" sz="3600" b="0">
                          <a:solidFill>
                            <a:schemeClr val="tx1">
                              <a:lumMod val="50000"/>
                            </a:schemeClr>
                          </a:solidFill>
                          <a:effectLst/>
                          <a:latin typeface="Garamond" panose="02020404030301010803" pitchFamily="18" charset="0"/>
                        </a:rPr>
                        <a:t>Society</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2378914419"/>
                  </a:ext>
                </a:extLst>
              </a:tr>
              <a:tr h="792285">
                <a:tc>
                  <a:txBody>
                    <a:bodyPr/>
                    <a:lstStyle/>
                    <a:p>
                      <a:pPr algn="l">
                        <a:buNone/>
                      </a:pPr>
                      <a:r>
                        <a:rPr lang="en-GB" sz="3600" b="0" dirty="0">
                          <a:solidFill>
                            <a:schemeClr val="tx1">
                              <a:lumMod val="50000"/>
                            </a:schemeClr>
                          </a:solidFill>
                          <a:effectLst/>
                          <a:latin typeface="Garamond" panose="02020404030301010803" pitchFamily="18" charset="0"/>
                        </a:rPr>
                        <a:t>Academic and Professional Development</a:t>
                      </a:r>
                      <a:endParaRPr lang="en-GB" sz="4400" b="0" dirty="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1740826327"/>
                  </a:ext>
                </a:extLst>
              </a:tr>
              <a:tr h="792285">
                <a:tc>
                  <a:txBody>
                    <a:bodyPr/>
                    <a:lstStyle/>
                    <a:p>
                      <a:pPr algn="l">
                        <a:buNone/>
                      </a:pPr>
                      <a:r>
                        <a:rPr lang="en-GB" sz="3600" b="0">
                          <a:solidFill>
                            <a:schemeClr val="tx1">
                              <a:lumMod val="50000"/>
                            </a:schemeClr>
                          </a:solidFill>
                          <a:effectLst/>
                          <a:latin typeface="Garamond" panose="02020404030301010803" pitchFamily="18" charset="0"/>
                        </a:rPr>
                        <a:t>Work Placement- Addenbrookes Chaplaincy</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b="0">
                          <a:solidFill>
                            <a:schemeClr val="tx1">
                              <a:lumMod val="50000"/>
                            </a:schemeClr>
                          </a:solidFill>
                          <a:effectLst/>
                          <a:latin typeface="Garamond" panose="02020404030301010803" pitchFamily="18" charset="0"/>
                        </a:rPr>
                        <a:t>20</a:t>
                      </a:r>
                      <a:endParaRPr lang="en-GB" sz="4400" b="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465564662"/>
                  </a:ext>
                </a:extLst>
              </a:tr>
              <a:tr h="792285">
                <a:tc>
                  <a:txBody>
                    <a:bodyPr/>
                    <a:lstStyle/>
                    <a:p>
                      <a:pPr algn="l">
                        <a:buNone/>
                      </a:pPr>
                      <a:r>
                        <a:rPr lang="en-GB" sz="3600">
                          <a:solidFill>
                            <a:schemeClr val="tx1">
                              <a:lumMod val="50000"/>
                            </a:schemeClr>
                          </a:solidFill>
                          <a:effectLst/>
                          <a:latin typeface="Garamond" panose="02020404030301010803" pitchFamily="18" charset="0"/>
                        </a:rPr>
                        <a:t> </a:t>
                      </a:r>
                      <a:endParaRPr lang="en-GB" sz="440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tc>
                  <a:txBody>
                    <a:bodyPr/>
                    <a:lstStyle/>
                    <a:p>
                      <a:pPr algn="l">
                        <a:buNone/>
                      </a:pPr>
                      <a:r>
                        <a:rPr lang="en-GB" sz="3600" dirty="0">
                          <a:solidFill>
                            <a:schemeClr val="tx1">
                              <a:lumMod val="50000"/>
                            </a:schemeClr>
                          </a:solidFill>
                          <a:effectLst/>
                          <a:latin typeface="Garamond" panose="02020404030301010803" pitchFamily="18" charset="0"/>
                        </a:rPr>
                        <a:t>120 Total Credits (Level 4)</a:t>
                      </a:r>
                      <a:endParaRPr lang="en-GB" sz="4400" dirty="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622536186"/>
                  </a:ext>
                </a:extLst>
              </a:tr>
            </a:tbl>
          </a:graphicData>
        </a:graphic>
      </p:graphicFrame>
      <p:pic>
        <p:nvPicPr>
          <p:cNvPr id="8" name="image18.png" descr="image18.png">
            <a:extLst>
              <a:ext uri="{FF2B5EF4-FFF2-40B4-BE49-F238E27FC236}">
                <a16:creationId xmlns:a16="http://schemas.microsoft.com/office/drawing/2014/main" id="{F2402263-521B-3831-76AA-665A63DA593D}"/>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896321BB-EE67-75DE-1DA7-30118B022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1DFBF8A6-BD26-87C6-FADC-600EDBDBAB65}"/>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Programme Structure</a:t>
            </a:r>
          </a:p>
        </p:txBody>
      </p:sp>
    </p:spTree>
    <p:extLst>
      <p:ext uri="{BB962C8B-B14F-4D97-AF65-F5344CB8AC3E}">
        <p14:creationId xmlns:p14="http://schemas.microsoft.com/office/powerpoint/2010/main" val="363777732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05D6-0FB6-76F6-1F69-DB38BD11A6AE}"/>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CC1A8331-B3B0-567E-D88A-CEB4ED4B650E}"/>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C11670F2-021C-F3AE-4AAB-AF5D5D9385E7}"/>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graphicFrame>
        <p:nvGraphicFramePr>
          <p:cNvPr id="7" name="Table 6">
            <a:extLst>
              <a:ext uri="{FF2B5EF4-FFF2-40B4-BE49-F238E27FC236}">
                <a16:creationId xmlns:a16="http://schemas.microsoft.com/office/drawing/2014/main" id="{359D72DC-98B1-4B02-4083-510CF789DF62}"/>
              </a:ext>
            </a:extLst>
          </p:cNvPr>
          <p:cNvGraphicFramePr>
            <a:graphicFrameLocks noGrp="1"/>
          </p:cNvGraphicFramePr>
          <p:nvPr/>
        </p:nvGraphicFramePr>
        <p:xfrm>
          <a:off x="4572001" y="4652054"/>
          <a:ext cx="14929004" cy="6091584"/>
        </p:xfrm>
        <a:graphic>
          <a:graphicData uri="http://schemas.openxmlformats.org/drawingml/2006/table">
            <a:tbl>
              <a:tblPr firstRow="1" firstCol="1" lastRow="1" lastCol="1" bandRow="1" bandCol="1">
                <a:tableStyleId>{5A111915-BE36-4E01-A7E5-04B1672EAD32}</a:tableStyleId>
              </a:tblPr>
              <a:tblGrid>
                <a:gridCol w="14929004">
                  <a:extLst>
                    <a:ext uri="{9D8B030D-6E8A-4147-A177-3AD203B41FA5}">
                      <a16:colId xmlns:a16="http://schemas.microsoft.com/office/drawing/2014/main" val="2380007855"/>
                    </a:ext>
                  </a:extLst>
                </a:gridCol>
              </a:tblGrid>
              <a:tr h="605184">
                <a:tc>
                  <a:txBody>
                    <a:bodyPr/>
                    <a:lstStyle/>
                    <a:p>
                      <a:pPr algn="l">
                        <a:buNone/>
                      </a:pPr>
                      <a:r>
                        <a:rPr lang="en-GB" sz="3600" b="1">
                          <a:solidFill>
                            <a:schemeClr val="bg1"/>
                          </a:solidFill>
                          <a:effectLst/>
                          <a:latin typeface="Garamond" panose="02020404030301010803" pitchFamily="18" charset="0"/>
                        </a:rPr>
                        <a:t>Work Placement- Addenbrookes Chaplaincy</a:t>
                      </a:r>
                      <a:endParaRPr lang="en-GB" sz="4400" b="1">
                        <a:solidFill>
                          <a:schemeClr val="bg1"/>
                        </a:solidFill>
                        <a:effectLst/>
                        <a:latin typeface="Garamond" panose="02020404030301010803" pitchFamily="18" charset="0"/>
                        <a:ea typeface="MS Mincho" panose="02020609040205080304" pitchFamily="49" charset="-128"/>
                      </a:endParaRPr>
                    </a:p>
                  </a:txBody>
                  <a:tcPr marL="68580" marR="68580" marT="0" marB="0">
                    <a:solidFill>
                      <a:srgbClr val="941100"/>
                    </a:solidFill>
                  </a:tcPr>
                </a:tc>
                <a:extLst>
                  <a:ext uri="{0D108BD9-81ED-4DB2-BD59-A6C34878D82A}">
                    <a16:rowId xmlns:a16="http://schemas.microsoft.com/office/drawing/2014/main" val="465564662"/>
                  </a:ext>
                </a:extLst>
              </a:tr>
              <a:tr h="5215177">
                <a:tc>
                  <a:txBody>
                    <a:bodyPr/>
                    <a:lstStyle/>
                    <a:p>
                      <a:pPr algn="l">
                        <a:buNone/>
                      </a:pPr>
                      <a:r>
                        <a:rPr kumimoji="0" lang="en-GB" sz="3200" b="0" i="0" u="none" strike="noStrike" cap="none" spc="0" normalizeH="0" baseline="0">
                          <a:ln>
                            <a:noFill/>
                          </a:ln>
                          <a:solidFill>
                            <a:schemeClr val="tx1"/>
                          </a:solidFill>
                          <a:effectLst/>
                          <a:uFillTx/>
                          <a:latin typeface="+mn-lt"/>
                          <a:ea typeface="+mn-ea"/>
                          <a:cs typeface="+mn-cs"/>
                          <a:sym typeface="Helvetica Neue"/>
                        </a:rPr>
                        <a:t> </a:t>
                      </a:r>
                    </a:p>
                    <a:p>
                      <a:pPr marL="457200" indent="-457200" algn="l">
                        <a:buFont typeface="Wingdings" pitchFamily="2" charset="2"/>
                        <a:buChar char="Ø"/>
                      </a:pPr>
                      <a:r>
                        <a:rPr kumimoji="0" lang="en-GB" sz="3200" b="0" i="0" u="none" strike="noStrike" cap="none" spc="0" normalizeH="0" baseline="0">
                          <a:ln>
                            <a:noFill/>
                          </a:ln>
                          <a:solidFill>
                            <a:schemeClr val="tx1"/>
                          </a:solidFill>
                          <a:effectLst/>
                          <a:uFillTx/>
                          <a:latin typeface="+mn-lt"/>
                          <a:ea typeface="+mn-ea"/>
                          <a:cs typeface="+mn-cs"/>
                          <a:sym typeface="Helvetica Neue"/>
                        </a:rPr>
                        <a:t>A </a:t>
                      </a:r>
                      <a:r>
                        <a:rPr kumimoji="0" lang="en-GB" sz="3200" b="1" i="0" u="none" strike="noStrike" cap="none" spc="0" normalizeH="0" baseline="0">
                          <a:ln>
                            <a:noFill/>
                          </a:ln>
                          <a:solidFill>
                            <a:schemeClr val="tx1"/>
                          </a:solidFill>
                          <a:effectLst/>
                          <a:uFillTx/>
                          <a:latin typeface="+mn-lt"/>
                          <a:ea typeface="+mn-ea"/>
                          <a:cs typeface="+mn-cs"/>
                          <a:sym typeface="Helvetica Neue"/>
                        </a:rPr>
                        <a:t>year-long</a:t>
                      </a:r>
                      <a:r>
                        <a:rPr kumimoji="0" lang="en-GB" sz="3200" b="0" i="0" u="none" strike="noStrike" cap="none" spc="0" normalizeH="0" baseline="0">
                          <a:ln>
                            <a:noFill/>
                          </a:ln>
                          <a:solidFill>
                            <a:schemeClr val="tx1"/>
                          </a:solidFill>
                          <a:effectLst/>
                          <a:uFillTx/>
                          <a:latin typeface="+mn-lt"/>
                          <a:ea typeface="+mn-ea"/>
                          <a:cs typeface="+mn-cs"/>
                          <a:sym typeface="Helvetica Neue"/>
                        </a:rPr>
                        <a:t> free work placement opportunity from September 2025. </a:t>
                      </a:r>
                    </a:p>
                    <a:p>
                      <a:pPr marL="457200" indent="-457200" algn="l">
                        <a:buFont typeface="Wingdings" pitchFamily="2" charset="2"/>
                        <a:buChar char="Ø"/>
                      </a:pPr>
                      <a:endParaRPr kumimoji="0" lang="en-GB" sz="3200" b="0" i="0" u="none" strike="noStrike" cap="none" spc="0" normalizeH="0" baseline="0">
                        <a:ln>
                          <a:noFill/>
                        </a:ln>
                        <a:solidFill>
                          <a:schemeClr val="tx1"/>
                        </a:solidFill>
                        <a:effectLst/>
                        <a:uFillTx/>
                        <a:latin typeface="+mn-lt"/>
                        <a:ea typeface="+mn-ea"/>
                        <a:cs typeface="+mn-cs"/>
                        <a:sym typeface="Helvetica Neue"/>
                      </a:endParaRPr>
                    </a:p>
                    <a:p>
                      <a:pPr marL="457200" indent="-457200" algn="l">
                        <a:buFont typeface="Wingdings" pitchFamily="2" charset="2"/>
                        <a:buChar char="Ø"/>
                      </a:pPr>
                      <a:r>
                        <a:rPr kumimoji="0" lang="en-GB" sz="3200" b="0" i="0" u="none" strike="noStrike" cap="none" spc="0" normalizeH="0" baseline="0">
                          <a:ln>
                            <a:noFill/>
                          </a:ln>
                          <a:solidFill>
                            <a:schemeClr val="tx1"/>
                          </a:solidFill>
                          <a:effectLst/>
                          <a:uFillTx/>
                          <a:latin typeface="+mn-lt"/>
                          <a:ea typeface="+mn-ea"/>
                          <a:cs typeface="+mn-cs"/>
                          <a:sym typeface="Helvetica Neue"/>
                        </a:rPr>
                        <a:t>The work placement will provide an in-depth </a:t>
                      </a:r>
                      <a:r>
                        <a:rPr kumimoji="0" lang="en-GB" sz="3200" b="1" i="0" u="none" strike="noStrike" cap="none" spc="0" normalizeH="0" baseline="0">
                          <a:ln>
                            <a:noFill/>
                          </a:ln>
                          <a:solidFill>
                            <a:schemeClr val="tx1"/>
                          </a:solidFill>
                          <a:effectLst/>
                          <a:uFillTx/>
                          <a:latin typeface="+mn-lt"/>
                          <a:ea typeface="+mn-ea"/>
                          <a:cs typeface="+mn-cs"/>
                          <a:sym typeface="Helvetica Neue"/>
                        </a:rPr>
                        <a:t>training</a:t>
                      </a:r>
                      <a:r>
                        <a:rPr kumimoji="0" lang="en-GB" sz="3200" b="0" i="0" u="none" strike="noStrike" cap="none" spc="0" normalizeH="0" baseline="0">
                          <a:ln>
                            <a:noFill/>
                          </a:ln>
                          <a:solidFill>
                            <a:schemeClr val="tx1"/>
                          </a:solidFill>
                          <a:effectLst/>
                          <a:uFillTx/>
                          <a:latin typeface="+mn-lt"/>
                          <a:ea typeface="+mn-ea"/>
                          <a:cs typeface="+mn-cs"/>
                          <a:sym typeface="Helvetica Neue"/>
                        </a:rPr>
                        <a:t> in the field of </a:t>
                      </a:r>
                      <a:r>
                        <a:rPr kumimoji="0" lang="en-GB" sz="3200" b="1" i="0" u="none" strike="noStrike" cap="none" spc="0" normalizeH="0" baseline="0">
                          <a:ln>
                            <a:noFill/>
                          </a:ln>
                          <a:solidFill>
                            <a:schemeClr val="tx1"/>
                          </a:solidFill>
                          <a:effectLst/>
                          <a:uFillTx/>
                          <a:latin typeface="+mn-lt"/>
                          <a:ea typeface="+mn-ea"/>
                          <a:cs typeface="+mn-cs"/>
                          <a:sym typeface="Helvetica Neue"/>
                        </a:rPr>
                        <a:t>chaplaincy</a:t>
                      </a:r>
                      <a:r>
                        <a:rPr kumimoji="0" lang="en-GB" sz="3200" b="0" i="0" u="none" strike="noStrike" cap="none" spc="0" normalizeH="0" baseline="0">
                          <a:ln>
                            <a:noFill/>
                          </a:ln>
                          <a:solidFill>
                            <a:schemeClr val="tx1"/>
                          </a:solidFill>
                          <a:effectLst/>
                          <a:uFillTx/>
                          <a:latin typeface="+mn-lt"/>
                          <a:ea typeface="+mn-ea"/>
                          <a:cs typeface="+mn-cs"/>
                          <a:sym typeface="Helvetica Neue"/>
                        </a:rPr>
                        <a:t>.</a:t>
                      </a:r>
                    </a:p>
                    <a:p>
                      <a:pPr marL="457200" indent="-457200" algn="l">
                        <a:buFont typeface="Wingdings" pitchFamily="2" charset="2"/>
                        <a:buChar char="Ø"/>
                      </a:pPr>
                      <a:endParaRPr kumimoji="0" lang="en-GB" sz="3200" b="0" i="0" u="none" strike="noStrike" cap="none" spc="0" normalizeH="0" baseline="0">
                        <a:ln>
                          <a:noFill/>
                        </a:ln>
                        <a:solidFill>
                          <a:schemeClr val="tx1"/>
                        </a:solidFill>
                        <a:effectLst/>
                        <a:uFillTx/>
                        <a:latin typeface="+mn-lt"/>
                        <a:ea typeface="+mn-ea"/>
                        <a:cs typeface="+mn-cs"/>
                        <a:sym typeface="Helvetica Neue"/>
                      </a:endParaRPr>
                    </a:p>
                    <a:p>
                      <a:pPr marL="457200" indent="-457200" algn="l">
                        <a:buFont typeface="Wingdings" pitchFamily="2" charset="2"/>
                        <a:buChar char="Ø"/>
                      </a:pPr>
                      <a:r>
                        <a:rPr kumimoji="0" lang="en-GB" sz="3200" b="0" i="0" u="none" strike="noStrike" cap="none" spc="0" normalizeH="0" baseline="0">
                          <a:ln>
                            <a:noFill/>
                          </a:ln>
                          <a:solidFill>
                            <a:schemeClr val="tx1"/>
                          </a:solidFill>
                          <a:effectLst/>
                          <a:uFillTx/>
                          <a:latin typeface="+mn-lt"/>
                          <a:ea typeface="+mn-ea"/>
                          <a:cs typeface="+mn-cs"/>
                          <a:sym typeface="Helvetica Neue"/>
                        </a:rPr>
                        <a:t>The work placement will open opportunities for </a:t>
                      </a:r>
                      <a:r>
                        <a:rPr kumimoji="0" lang="en-GB" sz="3200" b="1" i="0" u="none" strike="noStrike" cap="none" spc="0" normalizeH="0" baseline="0">
                          <a:ln>
                            <a:noFill/>
                          </a:ln>
                          <a:solidFill>
                            <a:schemeClr val="tx1"/>
                          </a:solidFill>
                          <a:effectLst/>
                          <a:uFillTx/>
                          <a:latin typeface="+mn-lt"/>
                          <a:ea typeface="+mn-ea"/>
                          <a:cs typeface="+mn-cs"/>
                          <a:sym typeface="Helvetica Neue"/>
                        </a:rPr>
                        <a:t>employment</a:t>
                      </a:r>
                      <a:r>
                        <a:rPr kumimoji="0" lang="en-GB" sz="3200" b="0" i="0" u="none" strike="noStrike" cap="none" spc="0" normalizeH="0" baseline="0">
                          <a:ln>
                            <a:noFill/>
                          </a:ln>
                          <a:solidFill>
                            <a:schemeClr val="tx1"/>
                          </a:solidFill>
                          <a:effectLst/>
                          <a:uFillTx/>
                          <a:latin typeface="+mn-lt"/>
                          <a:ea typeface="+mn-ea"/>
                          <a:cs typeface="+mn-cs"/>
                          <a:sym typeface="Helvetica Neue"/>
                        </a:rPr>
                        <a:t> as there is a huge demand for Muslim Chaplains in the health sector, Universities and others.</a:t>
                      </a:r>
                    </a:p>
                    <a:p>
                      <a:pPr algn="l">
                        <a:buNone/>
                      </a:pPr>
                      <a:endParaRPr lang="en-GB" sz="3600">
                        <a:solidFill>
                          <a:schemeClr val="tx1">
                            <a:lumMod val="50000"/>
                          </a:schemeClr>
                        </a:solidFill>
                        <a:effectLst/>
                        <a:latin typeface="Garamond" panose="02020404030301010803" pitchFamily="18" charset="0"/>
                        <a:ea typeface="MS Mincho" panose="02020609040205080304" pitchFamily="49" charset="-128"/>
                      </a:endParaRPr>
                    </a:p>
                    <a:p>
                      <a:pPr algn="l">
                        <a:buNone/>
                      </a:pPr>
                      <a:endParaRPr lang="en-GB" sz="3600">
                        <a:solidFill>
                          <a:schemeClr val="tx1">
                            <a:lumMod val="50000"/>
                          </a:schemeClr>
                        </a:solidFill>
                        <a:effectLst/>
                        <a:latin typeface="Garamond" panose="02020404030301010803" pitchFamily="18" charset="0"/>
                        <a:ea typeface="MS Mincho" panose="02020609040205080304" pitchFamily="49" charset="-128"/>
                      </a:endParaRPr>
                    </a:p>
                  </a:txBody>
                  <a:tcPr marL="68580" marR="68580" marT="0" marB="0"/>
                </a:tc>
                <a:extLst>
                  <a:ext uri="{0D108BD9-81ED-4DB2-BD59-A6C34878D82A}">
                    <a16:rowId xmlns:a16="http://schemas.microsoft.com/office/drawing/2014/main" val="622536186"/>
                  </a:ext>
                </a:extLst>
              </a:tr>
            </a:tbl>
          </a:graphicData>
        </a:graphic>
      </p:graphicFrame>
      <p:pic>
        <p:nvPicPr>
          <p:cNvPr id="8" name="image18.png" descr="image18.png">
            <a:extLst>
              <a:ext uri="{FF2B5EF4-FFF2-40B4-BE49-F238E27FC236}">
                <a16:creationId xmlns:a16="http://schemas.microsoft.com/office/drawing/2014/main" id="{3E1BDD9E-17F4-057A-EB6A-D1F21F3556BF}"/>
              </a:ext>
            </a:extLst>
          </p:cNvPr>
          <p:cNvPicPr>
            <a:picLocks noChangeAspect="1"/>
          </p:cNvPicPr>
          <p:nvPr/>
        </p:nvPicPr>
        <p:blipFill>
          <a:blip r:embed="rId2"/>
          <a:stretch>
            <a:fillRect/>
          </a:stretch>
        </p:blipFill>
        <p:spPr>
          <a:xfrm>
            <a:off x="19891506" y="0"/>
            <a:ext cx="4710418" cy="2161252"/>
          </a:xfrm>
          <a:prstGeom prst="rect">
            <a:avLst/>
          </a:prstGeom>
          <a:ln w="12700">
            <a:miter lim="400000"/>
          </a:ln>
        </p:spPr>
      </p:pic>
      <p:pic>
        <p:nvPicPr>
          <p:cNvPr id="3" name="Picture 2" descr="CUH Chaplaincy">
            <a:extLst>
              <a:ext uri="{FF2B5EF4-FFF2-40B4-BE49-F238E27FC236}">
                <a16:creationId xmlns:a16="http://schemas.microsoft.com/office/drawing/2014/main" id="{47D595B6-F9EA-6AA7-4F2F-BD9D548F8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31" y="978661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black logo&#10;&#10;Description automatically generated">
            <a:extLst>
              <a:ext uri="{FF2B5EF4-FFF2-40B4-BE49-F238E27FC236}">
                <a16:creationId xmlns:a16="http://schemas.microsoft.com/office/drawing/2014/main" id="{76FDC89F-ED97-2231-C9BD-A171171D9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Tree>
    <p:extLst>
      <p:ext uri="{BB962C8B-B14F-4D97-AF65-F5344CB8AC3E}">
        <p14:creationId xmlns:p14="http://schemas.microsoft.com/office/powerpoint/2010/main" val="31994912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1AD3-05A3-AE6A-6A1D-C901C8BB652D}"/>
            </a:ext>
          </a:extLst>
        </p:cNvPr>
        <p:cNvGrpSpPr/>
        <p:nvPr/>
      </p:nvGrpSpPr>
      <p:grpSpPr>
        <a:xfrm>
          <a:off x="0" y="0"/>
          <a:ext cx="0" cy="0"/>
          <a:chOff x="0" y="0"/>
          <a:chExt cx="0" cy="0"/>
        </a:xfrm>
      </p:grpSpPr>
      <p:pic>
        <p:nvPicPr>
          <p:cNvPr id="8" name="image18.png" descr="image18.png">
            <a:extLst>
              <a:ext uri="{FF2B5EF4-FFF2-40B4-BE49-F238E27FC236}">
                <a16:creationId xmlns:a16="http://schemas.microsoft.com/office/drawing/2014/main" id="{783A2C17-96BA-EA6D-E3AE-F2B263FA0C65}"/>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6" name="Text Placeholder 2">
            <a:extLst>
              <a:ext uri="{FF2B5EF4-FFF2-40B4-BE49-F238E27FC236}">
                <a16:creationId xmlns:a16="http://schemas.microsoft.com/office/drawing/2014/main" id="{B47E8066-16A9-8CB2-5C47-6F11776F9C2F}"/>
              </a:ext>
            </a:extLst>
          </p:cNvPr>
          <p:cNvSpPr>
            <a:spLocks noGrp="1"/>
          </p:cNvSpPr>
          <p:nvPr>
            <p:ph type="body" idx="1"/>
          </p:nvPr>
        </p:nvSpPr>
        <p:spPr>
          <a:xfrm>
            <a:off x="12968594" y="4528402"/>
            <a:ext cx="11415406" cy="8023816"/>
          </a:xfrm>
        </p:spPr>
        <p:txBody>
          <a:bodyPr lIns="50800" tIns="50800" rIns="50800" bIns="50800" anchor="t">
            <a:normAutofit/>
          </a:bodyPr>
          <a:lstStyle/>
          <a:p>
            <a:pPr marL="857250" lvl="1" indent="-857250">
              <a:buFont typeface="Arial" panose="020B0604020202020204" pitchFamily="34" charset="0"/>
              <a:buChar char="•"/>
            </a:pPr>
            <a:endParaRPr lang="en-HK" sz="6000" dirty="0">
              <a:latin typeface="Calibri"/>
              <a:ea typeface="Aptos" panose="020B0004020202020204" pitchFamily="34" charset="0"/>
            </a:endParaRPr>
          </a:p>
          <a:p>
            <a:pPr marL="857250" lvl="1" indent="-857250">
              <a:buFont typeface="Arial" panose="020B0604020202020204" pitchFamily="34" charset="0"/>
              <a:buChar char="•"/>
            </a:pPr>
            <a:r>
              <a:rPr lang="en-HK" sz="5400" dirty="0">
                <a:latin typeface="Calibri"/>
              </a:rPr>
              <a:t>Approve Student Results</a:t>
            </a:r>
          </a:p>
          <a:p>
            <a:pPr marL="857250" lvl="1" indent="-857250">
              <a:buFont typeface="Arial" panose="020B0604020202020204" pitchFamily="34" charset="0"/>
              <a:buChar char="•"/>
            </a:pPr>
            <a:r>
              <a:rPr lang="en-HK" sz="5400" dirty="0">
                <a:latin typeface="Calibri"/>
              </a:rPr>
              <a:t>Main Exam Board: End of </a:t>
            </a:r>
            <a:r>
              <a:rPr lang="en-HK" sz="5400" b="1" dirty="0">
                <a:latin typeface="Calibri"/>
              </a:rPr>
              <a:t>July</a:t>
            </a:r>
            <a:endParaRPr lang="en-HK" sz="5400" dirty="0">
              <a:latin typeface="Calibri"/>
            </a:endParaRPr>
          </a:p>
          <a:p>
            <a:pPr marL="0" lvl="1" indent="0">
              <a:buNone/>
            </a:pPr>
            <a:r>
              <a:rPr lang="en-HK" sz="5400" dirty="0">
                <a:latin typeface="Calibri"/>
              </a:rPr>
              <a:t>Student Resit opportunity during </a:t>
            </a:r>
            <a:r>
              <a:rPr lang="en-HK" sz="5400" b="1" dirty="0">
                <a:latin typeface="Calibri"/>
              </a:rPr>
              <a:t>August</a:t>
            </a:r>
            <a:endParaRPr lang="en-HK" sz="5400" dirty="0">
              <a:latin typeface="Calibri"/>
            </a:endParaRPr>
          </a:p>
          <a:p>
            <a:pPr marL="857250" lvl="1" indent="-857250">
              <a:buFont typeface="Arial" panose="020B0604020202020204" pitchFamily="34" charset="0"/>
              <a:buChar char="•"/>
            </a:pPr>
            <a:r>
              <a:rPr lang="en-HK" sz="5400" dirty="0">
                <a:latin typeface="Calibri"/>
              </a:rPr>
              <a:t>Resit Exam Board: Beginning of </a:t>
            </a:r>
            <a:r>
              <a:rPr lang="en-HK" sz="5400" b="1" dirty="0">
                <a:latin typeface="Calibri"/>
              </a:rPr>
              <a:t>September</a:t>
            </a:r>
          </a:p>
        </p:txBody>
      </p:sp>
      <p:sp>
        <p:nvSpPr>
          <p:cNvPr id="10" name="Title 4">
            <a:extLst>
              <a:ext uri="{FF2B5EF4-FFF2-40B4-BE49-F238E27FC236}">
                <a16:creationId xmlns:a16="http://schemas.microsoft.com/office/drawing/2014/main" id="{8F6D3F7D-6483-513B-BCC0-CDCF58DB7217}"/>
              </a:ext>
            </a:extLst>
          </p:cNvPr>
          <p:cNvSpPr>
            <a:spLocks noGrp="1"/>
          </p:cNvSpPr>
          <p:nvPr>
            <p:ph type="title"/>
          </p:nvPr>
        </p:nvSpPr>
        <p:spPr>
          <a:xfrm>
            <a:off x="15428184" y="3497485"/>
            <a:ext cx="6281474" cy="1030917"/>
          </a:xfrm>
        </p:spPr>
        <p:txBody>
          <a:bodyPr>
            <a:normAutofit/>
          </a:bodyPr>
          <a:lstStyle/>
          <a:p>
            <a:pPr hangingPunct="0">
              <a:lnSpc>
                <a:spcPct val="100000"/>
              </a:lnSpc>
            </a:pPr>
            <a:r>
              <a:rPr lang="en-US" sz="5400" spc="-55" dirty="0">
                <a:solidFill>
                  <a:srgbClr val="8B0907"/>
                </a:solidFill>
              </a:rPr>
              <a:t>Exam</a:t>
            </a:r>
            <a:r>
              <a:rPr lang="en-US" sz="5400" spc="-55" dirty="0"/>
              <a:t> </a:t>
            </a:r>
            <a:r>
              <a:rPr lang="en-US" sz="5400" spc="-55" dirty="0">
                <a:solidFill>
                  <a:srgbClr val="002060"/>
                </a:solidFill>
              </a:rPr>
              <a:t>Board</a:t>
            </a:r>
          </a:p>
        </p:txBody>
      </p:sp>
      <p:sp>
        <p:nvSpPr>
          <p:cNvPr id="5" name="TextBox 4">
            <a:extLst>
              <a:ext uri="{FF2B5EF4-FFF2-40B4-BE49-F238E27FC236}">
                <a16:creationId xmlns:a16="http://schemas.microsoft.com/office/drawing/2014/main" id="{DAB423B3-5F56-2314-5747-38F14142E0E1}"/>
              </a:ext>
            </a:extLst>
          </p:cNvPr>
          <p:cNvSpPr txBox="1"/>
          <p:nvPr/>
        </p:nvSpPr>
        <p:spPr>
          <a:xfrm>
            <a:off x="991347" y="3275628"/>
            <a:ext cx="5762010" cy="131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5500" b="1" spc="-55" dirty="0">
                <a:solidFill>
                  <a:srgbClr val="8B0907"/>
                </a:solidFill>
              </a:rPr>
              <a:t>Faculty</a:t>
            </a:r>
            <a:r>
              <a:rPr lang="en-US" sz="5500" b="1" spc="-55" dirty="0">
                <a:solidFill>
                  <a:srgbClr val="000000"/>
                </a:solidFill>
              </a:rPr>
              <a:t> </a:t>
            </a:r>
            <a:r>
              <a:rPr lang="en-US" sz="5500" b="1" spc="-55" dirty="0">
                <a:solidFill>
                  <a:srgbClr val="8B0907"/>
                </a:solidFill>
              </a:rPr>
              <a:t>Board</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7" name="Text Placeholder 2">
            <a:extLst>
              <a:ext uri="{FF2B5EF4-FFF2-40B4-BE49-F238E27FC236}">
                <a16:creationId xmlns:a16="http://schemas.microsoft.com/office/drawing/2014/main" id="{2DA8DBEB-D679-AC8B-87FA-47264C97707C}"/>
              </a:ext>
            </a:extLst>
          </p:cNvPr>
          <p:cNvSpPr txBox="1">
            <a:spLocks/>
          </p:cNvSpPr>
          <p:nvPr/>
        </p:nvSpPr>
        <p:spPr>
          <a:xfrm>
            <a:off x="991347" y="4593938"/>
            <a:ext cx="11415406" cy="80238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609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857250" lvl="1" indent="-857250">
              <a:buFont typeface="Arial" panose="020B0604020202020204" pitchFamily="34" charset="0"/>
              <a:buChar char="•"/>
            </a:pPr>
            <a:endParaRPr lang="en-HK" sz="6000">
              <a:latin typeface="Calibri"/>
              <a:ea typeface="Aptos" panose="020B0004020202020204" pitchFamily="34" charset="0"/>
            </a:endParaRPr>
          </a:p>
          <a:p>
            <a:pPr marL="857250" lvl="1" indent="-857250">
              <a:buFont typeface="Arial" panose="020B0604020202020204" pitchFamily="34" charset="0"/>
              <a:buChar char="•"/>
            </a:pPr>
            <a:r>
              <a:rPr lang="en-HK" sz="5400">
                <a:latin typeface="Calibri"/>
              </a:rPr>
              <a:t>Meet Monthly</a:t>
            </a:r>
          </a:p>
          <a:p>
            <a:pPr marL="857250" lvl="1" indent="-857250">
              <a:buFont typeface="Arial" panose="020B0604020202020204" pitchFamily="34" charset="0"/>
              <a:buChar char="•"/>
            </a:pPr>
            <a:r>
              <a:rPr lang="en-HK" sz="5400">
                <a:latin typeface="Calibri"/>
              </a:rPr>
              <a:t>Approve all decisions relevant to all Academic Programmes</a:t>
            </a:r>
          </a:p>
          <a:p>
            <a:pPr marL="857250" lvl="1" indent="-857250">
              <a:buFont typeface="Arial" panose="020B0604020202020204" pitchFamily="34" charset="0"/>
              <a:buChar char="•"/>
            </a:pPr>
            <a:r>
              <a:rPr lang="en-HK" sz="5400">
                <a:latin typeface="Calibri"/>
              </a:rPr>
              <a:t>Discuss Students matters and feedback in relation to Academic Programmes</a:t>
            </a:r>
          </a:p>
          <a:p>
            <a:pPr marL="857250" lvl="1" indent="-857250">
              <a:buFont typeface="Arial" panose="020B0604020202020204" pitchFamily="34" charset="0"/>
              <a:buChar char="•"/>
            </a:pPr>
            <a:endParaRPr lang="en-HK" sz="5400">
              <a:latin typeface="Calibri"/>
            </a:endParaRPr>
          </a:p>
        </p:txBody>
      </p:sp>
    </p:spTree>
    <p:extLst>
      <p:ext uri="{BB962C8B-B14F-4D97-AF65-F5344CB8AC3E}">
        <p14:creationId xmlns:p14="http://schemas.microsoft.com/office/powerpoint/2010/main" val="119649565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487BE-E074-664D-4773-C6A0C62DD5DF}"/>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D7A21714-38F8-BB98-9B69-909FBFF2D883}"/>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AF16DB51-2D47-51FF-5FBC-652814D3646B}"/>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3F95C936-C5FC-0A7F-E812-EF5542C8F0A4}"/>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43D48CA5-05FF-C115-A0DE-C0B224E64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DB00623C-2B69-89A8-C0A3-B7E0FE24E6B3}"/>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Nature and Science Module</a:t>
            </a:r>
          </a:p>
        </p:txBody>
      </p:sp>
      <p:pic>
        <p:nvPicPr>
          <p:cNvPr id="5" name="Picture 4" descr="A close-up of a text&#10;&#10;AI-generated content may be incorrect.">
            <a:extLst>
              <a:ext uri="{FF2B5EF4-FFF2-40B4-BE49-F238E27FC236}">
                <a16:creationId xmlns:a16="http://schemas.microsoft.com/office/drawing/2014/main" id="{7CAB536C-320F-6059-647C-FE4CAD164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72" y="3040618"/>
            <a:ext cx="20216518" cy="9024699"/>
          </a:xfrm>
          <a:prstGeom prst="rect">
            <a:avLst/>
          </a:prstGeom>
        </p:spPr>
      </p:pic>
    </p:spTree>
    <p:extLst>
      <p:ext uri="{BB962C8B-B14F-4D97-AF65-F5344CB8AC3E}">
        <p14:creationId xmlns:p14="http://schemas.microsoft.com/office/powerpoint/2010/main" val="113734984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0E5E-9E0D-2B06-11A7-449BD4FB103F}"/>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5DBEF2D3-3640-EF43-0E77-9E412F508B1C}"/>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350AA9E3-E94B-09CE-17BF-CC6CE78D5BF1}"/>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0BD9DD5A-600F-F338-CEDD-8170E7F4D63D}"/>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6DACA0AD-E37D-C72A-2268-7ADAE3444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0F9943DE-8AA5-4CB1-F5C0-4F98A090608E}"/>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Beliefs Module</a:t>
            </a:r>
          </a:p>
        </p:txBody>
      </p:sp>
      <p:pic>
        <p:nvPicPr>
          <p:cNvPr id="5" name="Picture 4" descr="A screenshot of a computer&#10;&#10;AI-generated content may be incorrect.">
            <a:extLst>
              <a:ext uri="{FF2B5EF4-FFF2-40B4-BE49-F238E27FC236}">
                <a16:creationId xmlns:a16="http://schemas.microsoft.com/office/drawing/2014/main" id="{66E7A832-2B55-4783-286A-D0E5581F0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50" y="2832100"/>
            <a:ext cx="19833726" cy="9486900"/>
          </a:xfrm>
          <a:prstGeom prst="rect">
            <a:avLst/>
          </a:prstGeom>
        </p:spPr>
      </p:pic>
    </p:spTree>
    <p:extLst>
      <p:ext uri="{BB962C8B-B14F-4D97-AF65-F5344CB8AC3E}">
        <p14:creationId xmlns:p14="http://schemas.microsoft.com/office/powerpoint/2010/main" val="199238671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8CB3-F50D-A194-C038-8032CE066A57}"/>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B33AE968-8735-1348-E973-FC9320D67A9D}"/>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FB5E9174-56CD-B20C-79D6-570F9B22AABA}"/>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CC51CF22-6523-BE78-037B-F17E6FCEF472}"/>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4636571C-9AAC-CF16-88F7-7AFEB98F4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1E7C956E-3394-3CAA-03FA-4C8DBF13C101}"/>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Traditional Knowledge Module</a:t>
            </a:r>
          </a:p>
        </p:txBody>
      </p:sp>
      <p:pic>
        <p:nvPicPr>
          <p:cNvPr id="5" name="Picture 4" descr="A screenshot of a computer&#10;&#10;AI-generated content may be incorrect.">
            <a:extLst>
              <a:ext uri="{FF2B5EF4-FFF2-40B4-BE49-F238E27FC236}">
                <a16:creationId xmlns:a16="http://schemas.microsoft.com/office/drawing/2014/main" id="{67595275-A5C5-1E1B-9B3A-D681D7C60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72" y="3605610"/>
            <a:ext cx="20670148" cy="6909990"/>
          </a:xfrm>
          <a:prstGeom prst="rect">
            <a:avLst/>
          </a:prstGeom>
        </p:spPr>
      </p:pic>
    </p:spTree>
    <p:extLst>
      <p:ext uri="{BB962C8B-B14F-4D97-AF65-F5344CB8AC3E}">
        <p14:creationId xmlns:p14="http://schemas.microsoft.com/office/powerpoint/2010/main" val="383394771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E8F6B-BF52-C335-F326-C88610214209}"/>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CFB63BF6-3702-645B-3F1C-72CE17A60610}"/>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6CC541C6-CC1F-51E0-AC01-18B933982809}"/>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19BC10FE-75A5-7EE7-07D6-3F50AAFD0272}"/>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0EFFED67-520F-872E-3E4A-788200779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14A0A4F7-784D-3E18-E7E7-8579F6B53C5A}"/>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Society Module</a:t>
            </a:r>
          </a:p>
        </p:txBody>
      </p:sp>
      <p:pic>
        <p:nvPicPr>
          <p:cNvPr id="5" name="Picture 4" descr="A screenshot of a computer&#10;&#10;AI-generated content may be incorrect.">
            <a:extLst>
              <a:ext uri="{FF2B5EF4-FFF2-40B4-BE49-F238E27FC236}">
                <a16:creationId xmlns:a16="http://schemas.microsoft.com/office/drawing/2014/main" id="{D18A7707-770C-0143-8D68-4E5AD3854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72" y="3308350"/>
            <a:ext cx="20398149" cy="6521450"/>
          </a:xfrm>
          <a:prstGeom prst="rect">
            <a:avLst/>
          </a:prstGeom>
        </p:spPr>
      </p:pic>
    </p:spTree>
    <p:extLst>
      <p:ext uri="{BB962C8B-B14F-4D97-AF65-F5344CB8AC3E}">
        <p14:creationId xmlns:p14="http://schemas.microsoft.com/office/powerpoint/2010/main" val="335933474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7E48-E1D1-294A-5572-C364D737EB8A}"/>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F7AC395F-4C1D-0192-420F-9543E4F97C45}"/>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EC8BEB90-F34D-F60E-D5D0-C6DEAC2F7887}"/>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F9DED67D-045D-8C58-3D2B-391A49DE61C8}"/>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50F2D124-C3E5-726B-1215-CDBA59AC7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33201961-4A1A-0333-B8FF-EA9A746C74EB}"/>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Academic and Professional Skills Module</a:t>
            </a:r>
          </a:p>
        </p:txBody>
      </p:sp>
      <p:pic>
        <p:nvPicPr>
          <p:cNvPr id="5" name="Picture 4" descr="A screenshot of a computer screen&#10;&#10;AI-generated content may be incorrect.">
            <a:extLst>
              <a:ext uri="{FF2B5EF4-FFF2-40B4-BE49-F238E27FC236}">
                <a16:creationId xmlns:a16="http://schemas.microsoft.com/office/drawing/2014/main" id="{BCB74BB3-A536-4142-BBD1-E7B29B5F7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72" y="3752850"/>
            <a:ext cx="20139950" cy="6210300"/>
          </a:xfrm>
          <a:prstGeom prst="rect">
            <a:avLst/>
          </a:prstGeom>
        </p:spPr>
      </p:pic>
    </p:spTree>
    <p:extLst>
      <p:ext uri="{BB962C8B-B14F-4D97-AF65-F5344CB8AC3E}">
        <p14:creationId xmlns:p14="http://schemas.microsoft.com/office/powerpoint/2010/main" val="247675735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761B-F669-93F5-94AB-99A5EF93C0FD}"/>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6A9C0AF8-C7C3-20BC-8828-75CB7BF8B62A}"/>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sp>
        <p:nvSpPr>
          <p:cNvPr id="162" name="31 October 2020">
            <a:extLst>
              <a:ext uri="{FF2B5EF4-FFF2-40B4-BE49-F238E27FC236}">
                <a16:creationId xmlns:a16="http://schemas.microsoft.com/office/drawing/2014/main" id="{2BE954AB-0E41-3B79-E2A9-08B0B3BC7880}"/>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pic>
        <p:nvPicPr>
          <p:cNvPr id="8" name="image18.png" descr="image18.png">
            <a:extLst>
              <a:ext uri="{FF2B5EF4-FFF2-40B4-BE49-F238E27FC236}">
                <a16:creationId xmlns:a16="http://schemas.microsoft.com/office/drawing/2014/main" id="{BE5AC537-E912-BD53-AAB9-035D1D3C9FE8}"/>
              </a:ext>
            </a:extLst>
          </p:cNvPr>
          <p:cNvPicPr>
            <a:picLocks noChangeAspect="1"/>
          </p:cNvPicPr>
          <p:nvPr/>
        </p:nvPicPr>
        <p:blipFill>
          <a:blip r:embed="rId3"/>
          <a:stretch>
            <a:fillRect/>
          </a:stretch>
        </p:blipFill>
        <p:spPr>
          <a:xfrm>
            <a:off x="19744449" y="108558"/>
            <a:ext cx="4710418" cy="2161252"/>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CC4E359E-89F8-2314-18CB-BC7585942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2" name="TextBox 1">
            <a:extLst>
              <a:ext uri="{FF2B5EF4-FFF2-40B4-BE49-F238E27FC236}">
                <a16:creationId xmlns:a16="http://schemas.microsoft.com/office/drawing/2014/main" id="{30E3DC82-0CCE-EFAA-D7D0-DD130EC854E3}"/>
              </a:ext>
            </a:extLst>
          </p:cNvPr>
          <p:cNvSpPr txBox="1"/>
          <p:nvPr/>
        </p:nvSpPr>
        <p:spPr>
          <a:xfrm>
            <a:off x="610072" y="1189184"/>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Work placement- Chaplaincy Module</a:t>
            </a:r>
          </a:p>
        </p:txBody>
      </p:sp>
      <p:pic>
        <p:nvPicPr>
          <p:cNvPr id="5" name="Picture 4" descr="A screenshot of a computer screen&#10;&#10;AI-generated content may be incorrect.">
            <a:extLst>
              <a:ext uri="{FF2B5EF4-FFF2-40B4-BE49-F238E27FC236}">
                <a16:creationId xmlns:a16="http://schemas.microsoft.com/office/drawing/2014/main" id="{991AF972-E0DD-E25F-C72C-5446D6735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126" y="3333750"/>
            <a:ext cx="20300028" cy="7918450"/>
          </a:xfrm>
          <a:prstGeom prst="rect">
            <a:avLst/>
          </a:prstGeom>
        </p:spPr>
      </p:pic>
    </p:spTree>
    <p:extLst>
      <p:ext uri="{BB962C8B-B14F-4D97-AF65-F5344CB8AC3E}">
        <p14:creationId xmlns:p14="http://schemas.microsoft.com/office/powerpoint/2010/main" val="50789340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B202-D409-894A-B836-F511E22B70F7}"/>
            </a:ext>
          </a:extLst>
        </p:cNvPr>
        <p:cNvGrpSpPr/>
        <p:nvPr/>
      </p:nvGrpSpPr>
      <p:grpSpPr>
        <a:xfrm>
          <a:off x="0" y="0"/>
          <a:ext cx="0" cy="0"/>
          <a:chOff x="0" y="0"/>
          <a:chExt cx="0" cy="0"/>
        </a:xfrm>
      </p:grpSpPr>
      <p:sp>
        <p:nvSpPr>
          <p:cNvPr id="151" name="Rectangle">
            <a:extLst>
              <a:ext uri="{FF2B5EF4-FFF2-40B4-BE49-F238E27FC236}">
                <a16:creationId xmlns:a16="http://schemas.microsoft.com/office/drawing/2014/main" id="{E42D2F7B-FFCD-EC72-C933-095AA83C671C}"/>
              </a:ext>
            </a:extLst>
          </p:cNvPr>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3" name="The Title…">
            <a:extLst>
              <a:ext uri="{FF2B5EF4-FFF2-40B4-BE49-F238E27FC236}">
                <a16:creationId xmlns:a16="http://schemas.microsoft.com/office/drawing/2014/main" id="{5FF29773-C74F-89E1-AB88-B87229915681}"/>
              </a:ext>
            </a:extLst>
          </p:cNvPr>
          <p:cNvSpPr txBox="1">
            <a:spLocks noGrp="1"/>
          </p:cNvSpPr>
          <p:nvPr>
            <p:ph type="ctrTitle"/>
          </p:nvPr>
        </p:nvSpPr>
        <p:spPr>
          <a:xfrm>
            <a:off x="6138037" y="3044052"/>
            <a:ext cx="18026380" cy="4029374"/>
          </a:xfrm>
          <a:prstGeom prst="rect">
            <a:avLst/>
          </a:prstGeom>
        </p:spPr>
        <p:txBody>
          <a:bodyPr>
            <a:noAutofit/>
          </a:bodyPr>
          <a:lstStyle/>
          <a:p>
            <a:pPr algn="r">
              <a:lnSpc>
                <a:spcPct val="100000"/>
              </a:lnSpc>
              <a:defRPr b="0">
                <a:solidFill>
                  <a:srgbClr val="FFFFFF"/>
                </a:solidFill>
                <a:latin typeface="Montserrat Bold"/>
                <a:ea typeface="Montserrat Bold"/>
                <a:cs typeface="Montserrat Bold"/>
                <a:sym typeface="Montserrat Bold"/>
              </a:defRPr>
            </a:pPr>
            <a:br>
              <a:rPr lang="en-GB" sz="9600" dirty="0">
                <a:latin typeface="Calibri"/>
                <a:cs typeface="Calibri"/>
              </a:rPr>
            </a:br>
            <a:r>
              <a:rPr lang="en-GB" sz="9600" dirty="0">
                <a:latin typeface="Calibri"/>
                <a:cs typeface="Calibri"/>
              </a:rPr>
              <a:t>Academic Programmes</a:t>
            </a:r>
            <a:endParaRPr lang="en-US" sz="9600" dirty="0"/>
          </a:p>
        </p:txBody>
      </p:sp>
      <p:sp>
        <p:nvSpPr>
          <p:cNvPr id="154" name="The Subtitle of the Presentation">
            <a:extLst>
              <a:ext uri="{FF2B5EF4-FFF2-40B4-BE49-F238E27FC236}">
                <a16:creationId xmlns:a16="http://schemas.microsoft.com/office/drawing/2014/main" id="{034FBC2B-2074-DEB0-82E2-96A4EAA971FA}"/>
              </a:ext>
            </a:extLst>
          </p:cNvPr>
          <p:cNvSpPr txBox="1">
            <a:spLocks noGrp="1"/>
          </p:cNvSpPr>
          <p:nvPr>
            <p:ph type="subTitle" sz="quarter" idx="1"/>
          </p:nvPr>
        </p:nvSpPr>
        <p:spPr>
          <a:xfrm>
            <a:off x="1971363" y="7305279"/>
            <a:ext cx="22193054" cy="3811900"/>
          </a:xfrm>
          <a:prstGeom prst="rect">
            <a:avLst/>
          </a:prstGeom>
        </p:spPr>
        <p:txBody>
          <a:bodyPr lIns="50800" tIns="50800" rIns="50800" bIns="50800" anchor="t">
            <a:normAutofit/>
          </a:bodyPr>
          <a:lstStyle>
            <a:lvl1pPr algn="r">
              <a:defRPr b="0">
                <a:solidFill>
                  <a:srgbClr val="FFFFFF"/>
                </a:solidFill>
                <a:latin typeface="Montserrat Medium"/>
                <a:ea typeface="Montserrat Medium"/>
                <a:cs typeface="Montserrat Medium"/>
                <a:sym typeface="Montserrat Medium"/>
              </a:defRPr>
            </a:lvl1pPr>
          </a:lstStyle>
          <a:p>
            <a:r>
              <a:rPr lang="en-GB" sz="5400" b="1" dirty="0">
                <a:latin typeface="Calibri"/>
                <a:cs typeface="Calibri"/>
              </a:rPr>
              <a:t>PGCert HE in Islam and Psychology (Level 7)</a:t>
            </a:r>
            <a:endParaRPr lang="en-GB" sz="5400" b="1" dirty="0">
              <a:latin typeface="Calibri" panose="020F0502020204030204" pitchFamily="34" charset="0"/>
              <a:cs typeface="Calibri" panose="020F0502020204030204" pitchFamily="34" charset="0"/>
            </a:endParaRPr>
          </a:p>
        </p:txBody>
      </p:sp>
      <p:pic>
        <p:nvPicPr>
          <p:cNvPr id="155" name="image18.png" descr="image18.png">
            <a:extLst>
              <a:ext uri="{FF2B5EF4-FFF2-40B4-BE49-F238E27FC236}">
                <a16:creationId xmlns:a16="http://schemas.microsoft.com/office/drawing/2014/main" id="{A1D2010D-0663-1245-C21A-E332E3F77BBF}"/>
              </a:ext>
            </a:extLst>
          </p:cNvPr>
          <p:cNvPicPr>
            <a:picLocks noChangeAspect="1"/>
          </p:cNvPicPr>
          <p:nvPr/>
        </p:nvPicPr>
        <p:blipFill>
          <a:blip r:embed="rId2"/>
          <a:stretch>
            <a:fillRect/>
          </a:stretch>
        </p:blipFill>
        <p:spPr>
          <a:xfrm>
            <a:off x="17822329" y="120315"/>
            <a:ext cx="6561671" cy="3010651"/>
          </a:xfrm>
          <a:prstGeom prst="rect">
            <a:avLst/>
          </a:prstGeom>
          <a:ln w="12700">
            <a:miter lim="400000"/>
          </a:ln>
        </p:spPr>
      </p:pic>
      <p:sp>
        <p:nvSpPr>
          <p:cNvPr id="156" name="XX Month 2022">
            <a:extLst>
              <a:ext uri="{FF2B5EF4-FFF2-40B4-BE49-F238E27FC236}">
                <a16:creationId xmlns:a16="http://schemas.microsoft.com/office/drawing/2014/main" id="{D121D762-7FA2-5DB5-4B4D-53B1FF625613}"/>
              </a:ext>
            </a:extLst>
          </p:cNvPr>
          <p:cNvSpPr txBox="1"/>
          <p:nvPr/>
        </p:nvSpPr>
        <p:spPr>
          <a:xfrm>
            <a:off x="260113" y="12582923"/>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rPr>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September </a:t>
            </a:r>
            <a:r>
              <a:rPr>
                <a:latin typeface="Calibri" panose="020F0502020204030204" pitchFamily="34" charset="0"/>
                <a:cs typeface="Calibri" panose="020F0502020204030204" pitchFamily="34" charset="0"/>
              </a:rPr>
              <a:t>202</a:t>
            </a:r>
            <a:r>
              <a:rPr lang="en-GB">
                <a:latin typeface="Calibri" panose="020F0502020204030204" pitchFamily="34" charset="0"/>
                <a:cs typeface="Calibri" panose="020F0502020204030204" pitchFamily="34" charset="0"/>
              </a:rPr>
              <a:t>5</a:t>
            </a:r>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AA8FE4B-1DA0-0B96-D8FB-4975AC16B50C}"/>
              </a:ext>
            </a:extLst>
          </p:cNvPr>
          <p:cNvSpPr txBox="1"/>
          <p:nvPr/>
        </p:nvSpPr>
        <p:spPr>
          <a:xfrm>
            <a:off x="7458267" y="8738517"/>
            <a:ext cx="1670615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5400" b="1" dirty="0">
                <a:solidFill>
                  <a:srgbClr val="FFFFFF"/>
                </a:solidFill>
                <a:latin typeface="Calibri" panose="020F0502020204030204" pitchFamily="34" charset="0"/>
                <a:cs typeface="Calibri" panose="020F0502020204030204" pitchFamily="34" charset="0"/>
                <a:sym typeface="Montserrat Medium"/>
              </a:rPr>
              <a:t>Programme Lead: Dr Abdallah Rothman</a:t>
            </a:r>
          </a:p>
        </p:txBody>
      </p:sp>
    </p:spTree>
    <p:extLst>
      <p:ext uri="{BB962C8B-B14F-4D97-AF65-F5344CB8AC3E}">
        <p14:creationId xmlns:p14="http://schemas.microsoft.com/office/powerpoint/2010/main" val="287574824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127F6-A6B3-7803-FEA8-5AAE6D151AB2}"/>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3679A30C-3260-DF84-3FDE-B1AB63C07D38}"/>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ED49A6A1-2EE9-ADF7-32CD-2830622BF292}"/>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50E13EAE-CA2D-140B-2F8D-5A7E12DEC508}"/>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Programme Objectives</a:t>
            </a:r>
          </a:p>
        </p:txBody>
      </p:sp>
      <p:pic>
        <p:nvPicPr>
          <p:cNvPr id="5" name="Picture 4" descr="A screenshot of a medical overview&#10;&#10;AI-generated content may be incorrect.">
            <a:extLst>
              <a:ext uri="{FF2B5EF4-FFF2-40B4-BE49-F238E27FC236}">
                <a16:creationId xmlns:a16="http://schemas.microsoft.com/office/drawing/2014/main" id="{663B0470-6823-5807-4B14-1E942F442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4" y="2470329"/>
            <a:ext cx="16723895" cy="10572336"/>
          </a:xfrm>
          <a:prstGeom prst="rect">
            <a:avLst/>
          </a:prstGeom>
        </p:spPr>
      </p:pic>
      <p:pic>
        <p:nvPicPr>
          <p:cNvPr id="6" name="Picture 5" descr="A blue and black logo&#10;&#10;Description automatically generated">
            <a:extLst>
              <a:ext uri="{FF2B5EF4-FFF2-40B4-BE49-F238E27FC236}">
                <a16:creationId xmlns:a16="http://schemas.microsoft.com/office/drawing/2014/main" id="{733E2382-DF14-9973-2244-FCB8D8232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4" name="TextBox 3">
            <a:extLst>
              <a:ext uri="{FF2B5EF4-FFF2-40B4-BE49-F238E27FC236}">
                <a16:creationId xmlns:a16="http://schemas.microsoft.com/office/drawing/2014/main" id="{02A33ED8-92EB-C468-F64E-4FDA8E49FCFC}"/>
              </a:ext>
            </a:extLst>
          </p:cNvPr>
          <p:cNvSpPr txBox="1"/>
          <p:nvPr/>
        </p:nvSpPr>
        <p:spPr>
          <a:xfrm>
            <a:off x="0" y="13213361"/>
            <a:ext cx="289429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Rothman</a:t>
            </a:r>
          </a:p>
        </p:txBody>
      </p:sp>
    </p:spTree>
    <p:extLst>
      <p:ext uri="{BB962C8B-B14F-4D97-AF65-F5344CB8AC3E}">
        <p14:creationId xmlns:p14="http://schemas.microsoft.com/office/powerpoint/2010/main" val="555942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9F12-A53B-DB0C-3DAC-337CAF608AE6}"/>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2E1DDB8D-A409-6BAF-04F4-CDCDB047AF07}"/>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FB8089B7-94A1-4557-92D4-9CEED257BD73}"/>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443A85FF-92D9-1DC0-94E1-472AA8038206}"/>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a:solidFill>
                  <a:srgbClr val="8B0907"/>
                </a:solidFill>
              </a:rPr>
              <a:t>Programme Structure</a:t>
            </a:r>
          </a:p>
        </p:txBody>
      </p:sp>
      <p:graphicFrame>
        <p:nvGraphicFramePr>
          <p:cNvPr id="7" name="Table 6">
            <a:extLst>
              <a:ext uri="{FF2B5EF4-FFF2-40B4-BE49-F238E27FC236}">
                <a16:creationId xmlns:a16="http://schemas.microsoft.com/office/drawing/2014/main" id="{07173C8A-9721-E09E-EF5F-48144E7B6349}"/>
              </a:ext>
            </a:extLst>
          </p:cNvPr>
          <p:cNvGraphicFramePr>
            <a:graphicFrameLocks noGrp="1"/>
          </p:cNvGraphicFramePr>
          <p:nvPr/>
        </p:nvGraphicFramePr>
        <p:xfrm>
          <a:off x="881881" y="4228640"/>
          <a:ext cx="19692118" cy="5998203"/>
        </p:xfrm>
        <a:graphic>
          <a:graphicData uri="http://schemas.openxmlformats.org/drawingml/2006/table">
            <a:tbl>
              <a:tblPr firstRow="1" firstCol="1" lastRow="1" lastCol="1" bandRow="1" bandCol="1"/>
              <a:tblGrid>
                <a:gridCol w="10818283">
                  <a:extLst>
                    <a:ext uri="{9D8B030D-6E8A-4147-A177-3AD203B41FA5}">
                      <a16:colId xmlns:a16="http://schemas.microsoft.com/office/drawing/2014/main" val="238356241"/>
                    </a:ext>
                  </a:extLst>
                </a:gridCol>
                <a:gridCol w="2576945">
                  <a:extLst>
                    <a:ext uri="{9D8B030D-6E8A-4147-A177-3AD203B41FA5}">
                      <a16:colId xmlns:a16="http://schemas.microsoft.com/office/drawing/2014/main" val="3101158316"/>
                    </a:ext>
                  </a:extLst>
                </a:gridCol>
                <a:gridCol w="6296890">
                  <a:extLst>
                    <a:ext uri="{9D8B030D-6E8A-4147-A177-3AD203B41FA5}">
                      <a16:colId xmlns:a16="http://schemas.microsoft.com/office/drawing/2014/main" val="3572816890"/>
                    </a:ext>
                  </a:extLst>
                </a:gridCol>
              </a:tblGrid>
              <a:tr h="1394931">
                <a:tc>
                  <a:txBody>
                    <a:bodyPr/>
                    <a:lstStyle/>
                    <a:p>
                      <a:pPr algn="l">
                        <a:buNone/>
                      </a:pPr>
                      <a:r>
                        <a:rPr lang="en-GB" sz="4000" b="1">
                          <a:solidFill>
                            <a:schemeClr val="bg2">
                              <a:lumMod val="10000"/>
                            </a:schemeClr>
                          </a:solidFill>
                          <a:effectLst/>
                          <a:latin typeface="Arial" panose="020B0604020202020204" pitchFamily="34" charset="0"/>
                          <a:ea typeface="MS Mincho" panose="02020609040205080304" pitchFamily="49" charset="-128"/>
                        </a:rPr>
                        <a:t>Compulsory modules</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l">
                        <a:buNone/>
                      </a:pPr>
                      <a:r>
                        <a:rPr lang="en-GB" sz="4000" b="1">
                          <a:solidFill>
                            <a:schemeClr val="bg2">
                              <a:lumMod val="10000"/>
                            </a:schemeClr>
                          </a:solidFill>
                          <a:effectLst/>
                          <a:latin typeface="Arial" panose="020B0604020202020204" pitchFamily="34" charset="0"/>
                          <a:ea typeface="MS Mincho" panose="02020609040205080304" pitchFamily="49" charset="-128"/>
                        </a:rPr>
                        <a:t>Credit points</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l">
                        <a:buNone/>
                      </a:pPr>
                      <a:r>
                        <a:rPr lang="en-GB" sz="4000" b="1" i="0" u="none" strike="noStrike" cap="none" spc="0" baseline="0">
                          <a:solidFill>
                            <a:schemeClr val="bg2">
                              <a:lumMod val="10000"/>
                            </a:schemeClr>
                          </a:solidFill>
                          <a:effectLst/>
                          <a:uFillTx/>
                          <a:latin typeface="Arial" panose="020B0604020202020204" pitchFamily="34" charset="0"/>
                          <a:ea typeface="MS Mincho" panose="02020609040205080304" pitchFamily="49" charset="-128"/>
                          <a:cs typeface="+mn-cs"/>
                          <a:sym typeface="Helvetica Neue"/>
                        </a:rPr>
                        <a:t>Module Convenor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23505075"/>
                  </a:ext>
                </a:extLst>
              </a:tr>
              <a:tr h="1534424">
                <a:tc>
                  <a:txBody>
                    <a:bodyPr/>
                    <a:lstStyle/>
                    <a:p>
                      <a:pPr algn="l">
                        <a:buNone/>
                      </a:pPr>
                      <a:r>
                        <a:rPr lang="en-GB" sz="3600" dirty="0">
                          <a:solidFill>
                            <a:schemeClr val="bg2">
                              <a:lumMod val="10000"/>
                            </a:schemeClr>
                          </a:solidFill>
                          <a:effectLst/>
                          <a:latin typeface="Arial" panose="020B0604020202020204" pitchFamily="34" charset="0"/>
                          <a:ea typeface="MS Mincho" panose="02020609040205080304" pitchFamily="49" charset="-128"/>
                        </a:rPr>
                        <a:t>Module 1 -</a:t>
                      </a:r>
                      <a:r>
                        <a:rPr lang="en-GB" sz="4400" dirty="0">
                          <a:solidFill>
                            <a:schemeClr val="bg2">
                              <a:lumMod val="10000"/>
                            </a:schemeClr>
                          </a:solidFill>
                          <a:effectLst/>
                          <a:latin typeface="Times New Roman" panose="02020603050405020304" pitchFamily="18" charset="0"/>
                          <a:ea typeface="MS Mincho" panose="02020609040205080304" pitchFamily="49" charset="-128"/>
                        </a:rPr>
                        <a:t> </a:t>
                      </a:r>
                      <a:r>
                        <a:rPr lang="en-GB" sz="3600" dirty="0">
                          <a:solidFill>
                            <a:schemeClr val="bg2">
                              <a:lumMod val="10000"/>
                            </a:schemeClr>
                          </a:solidFill>
                          <a:effectLst/>
                          <a:latin typeface="Arial" panose="020B0604020202020204" pitchFamily="34" charset="0"/>
                          <a:ea typeface="MS Mincho" panose="02020609040205080304" pitchFamily="49" charset="-128"/>
                        </a:rPr>
                        <a:t>Foundations of Islamic Psychology</a:t>
                      </a:r>
                      <a:endParaRPr lang="en-GB" sz="4400" dirty="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a:solidFill>
                            <a:schemeClr val="bg2">
                              <a:lumMod val="10000"/>
                            </a:schemeClr>
                          </a:solidFill>
                          <a:effectLst/>
                          <a:latin typeface="Arial" panose="020B0604020202020204" pitchFamily="34" charset="0"/>
                          <a:ea typeface="MS Mincho" panose="02020609040205080304" pitchFamily="49" charset="-128"/>
                        </a:rPr>
                        <a:t>20</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b="0" i="0" u="none" strike="noStrike" cap="none" spc="0" baseline="0">
                          <a:solidFill>
                            <a:schemeClr val="bg2">
                              <a:lumMod val="10000"/>
                            </a:schemeClr>
                          </a:solidFill>
                          <a:effectLst/>
                          <a:uFillTx/>
                          <a:latin typeface="Arial" panose="020B0604020202020204" pitchFamily="34" charset="0"/>
                          <a:ea typeface="MS Mincho" panose="02020609040205080304" pitchFamily="49" charset="-128"/>
                          <a:cs typeface="+mn-cs"/>
                          <a:sym typeface="Helvetica Neue"/>
                        </a:rPr>
                        <a:t>Dr Najah Nadi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2181977"/>
                  </a:ext>
                </a:extLst>
              </a:tr>
              <a:tr h="1534424">
                <a:tc>
                  <a:txBody>
                    <a:bodyPr/>
                    <a:lstStyle/>
                    <a:p>
                      <a:pPr algn="l">
                        <a:buNone/>
                      </a:pPr>
                      <a:r>
                        <a:rPr lang="en-GB" sz="3600">
                          <a:solidFill>
                            <a:schemeClr val="bg2">
                              <a:lumMod val="10000"/>
                            </a:schemeClr>
                          </a:solidFill>
                          <a:effectLst/>
                          <a:latin typeface="Arial" panose="020B0604020202020204" pitchFamily="34" charset="0"/>
                          <a:ea typeface="MS Mincho" panose="02020609040205080304" pitchFamily="49" charset="-128"/>
                        </a:rPr>
                        <a:t>Module 2- Transformations of Worldviews</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a:solidFill>
                            <a:schemeClr val="bg2">
                              <a:lumMod val="10000"/>
                            </a:schemeClr>
                          </a:solidFill>
                          <a:effectLst/>
                          <a:latin typeface="Arial" panose="020B0604020202020204" pitchFamily="34" charset="0"/>
                          <a:ea typeface="MS Mincho" panose="02020609040205080304" pitchFamily="49" charset="-128"/>
                        </a:rPr>
                        <a:t>20</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b="0" i="0" u="none" strike="noStrike" cap="none" spc="0" baseline="0">
                          <a:solidFill>
                            <a:schemeClr val="bg2">
                              <a:lumMod val="10000"/>
                            </a:schemeClr>
                          </a:solidFill>
                          <a:effectLst/>
                          <a:uFillTx/>
                          <a:latin typeface="Arial" panose="020B0604020202020204" pitchFamily="34" charset="0"/>
                          <a:ea typeface="MS Mincho" panose="02020609040205080304" pitchFamily="49" charset="-128"/>
                          <a:cs typeface="+mn-cs"/>
                          <a:sym typeface="Helvetica Neue"/>
                        </a:rPr>
                        <a:t>Dr Samir Mahmoud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448667"/>
                  </a:ext>
                </a:extLst>
              </a:tr>
              <a:tr h="1534424">
                <a:tc>
                  <a:txBody>
                    <a:bodyPr/>
                    <a:lstStyle/>
                    <a:p>
                      <a:pPr algn="l">
                        <a:lnSpc>
                          <a:spcPct val="107000"/>
                        </a:lnSpc>
                        <a:buNone/>
                      </a:pPr>
                      <a:r>
                        <a:rPr lang="en-GB" sz="3600">
                          <a:solidFill>
                            <a:schemeClr val="bg2">
                              <a:lumMod val="10000"/>
                            </a:schemeClr>
                          </a:solidFill>
                          <a:effectLst/>
                          <a:latin typeface="Arial" panose="020B0604020202020204" pitchFamily="34" charset="0"/>
                          <a:ea typeface="MS Mincho" panose="02020609040205080304" pitchFamily="49" charset="-128"/>
                        </a:rPr>
                        <a:t>Module 3</a:t>
                      </a:r>
                      <a:r>
                        <a:rPr lang="en-GB" sz="4400">
                          <a:solidFill>
                            <a:schemeClr val="bg2">
                              <a:lumMod val="10000"/>
                            </a:schemeClr>
                          </a:solidFill>
                          <a:effectLst/>
                          <a:latin typeface="Times New Roman" panose="02020603050405020304" pitchFamily="18" charset="0"/>
                          <a:ea typeface="MS Mincho" panose="02020609040205080304" pitchFamily="49" charset="-128"/>
                        </a:rPr>
                        <a:t> - </a:t>
                      </a:r>
                      <a:r>
                        <a:rPr lang="en-GB" sz="3600">
                          <a:solidFill>
                            <a:schemeClr val="bg2">
                              <a:lumMod val="10000"/>
                            </a:schemeClr>
                          </a:solidFill>
                          <a:effectLst/>
                          <a:latin typeface="Arial" panose="020B0604020202020204" pitchFamily="34" charset="0"/>
                          <a:ea typeface="MS Mincho" panose="02020609040205080304" pitchFamily="49" charset="-128"/>
                        </a:rPr>
                        <a:t>Integrations of Application in Community</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a:solidFill>
                            <a:schemeClr val="bg2">
                              <a:lumMod val="10000"/>
                            </a:schemeClr>
                          </a:solidFill>
                          <a:effectLst/>
                          <a:latin typeface="Arial" panose="020B0604020202020204" pitchFamily="34" charset="0"/>
                          <a:ea typeface="MS Mincho" panose="02020609040205080304" pitchFamily="49" charset="-128"/>
                        </a:rPr>
                        <a:t>20</a:t>
                      </a:r>
                      <a:endParaRPr lang="en-GB" sz="4400">
                        <a:solidFill>
                          <a:schemeClr val="bg2">
                            <a:lumMod val="10000"/>
                          </a:schemeClr>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3600" b="0" i="0" u="none" strike="noStrike" cap="none" spc="0" baseline="0" dirty="0">
                          <a:solidFill>
                            <a:schemeClr val="bg2">
                              <a:lumMod val="10000"/>
                            </a:schemeClr>
                          </a:solidFill>
                          <a:effectLst/>
                          <a:uFillTx/>
                          <a:latin typeface="Arial" panose="020B0604020202020204" pitchFamily="34" charset="0"/>
                          <a:ea typeface="MS Mincho" panose="02020609040205080304" pitchFamily="49" charset="-128"/>
                          <a:cs typeface="+mn-cs"/>
                          <a:sym typeface="Helvetica Neue"/>
                        </a:rPr>
                        <a:t>Dr Abdallah Rothman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669402"/>
                  </a:ext>
                </a:extLst>
              </a:tr>
            </a:tbl>
          </a:graphicData>
        </a:graphic>
      </p:graphicFrame>
      <p:pic>
        <p:nvPicPr>
          <p:cNvPr id="8" name="Picture 7" descr="A blue and black logo&#10;&#10;Description automatically generated">
            <a:extLst>
              <a:ext uri="{FF2B5EF4-FFF2-40B4-BE49-F238E27FC236}">
                <a16:creationId xmlns:a16="http://schemas.microsoft.com/office/drawing/2014/main" id="{A275879D-10CD-BB11-BA4A-07DF29C60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4" name="TextBox 3">
            <a:extLst>
              <a:ext uri="{FF2B5EF4-FFF2-40B4-BE49-F238E27FC236}">
                <a16:creationId xmlns:a16="http://schemas.microsoft.com/office/drawing/2014/main" id="{10DF6EAF-4E1A-DBC6-D3B5-2330B47C4D90}"/>
              </a:ext>
            </a:extLst>
          </p:cNvPr>
          <p:cNvSpPr txBox="1"/>
          <p:nvPr/>
        </p:nvSpPr>
        <p:spPr>
          <a:xfrm>
            <a:off x="0" y="13213361"/>
            <a:ext cx="289429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Rothman</a:t>
            </a:r>
          </a:p>
        </p:txBody>
      </p:sp>
    </p:spTree>
    <p:extLst>
      <p:ext uri="{BB962C8B-B14F-4D97-AF65-F5344CB8AC3E}">
        <p14:creationId xmlns:p14="http://schemas.microsoft.com/office/powerpoint/2010/main" val="80235470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36FE-853D-EEA7-8168-29F1C0F4B8F2}"/>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676AFDAC-CE97-F109-B856-FF4ECDC1C544}"/>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13445300-EAEF-236D-01F1-644887CE2038}"/>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91E43740-CD28-F427-8D90-20015BCF46F0}"/>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a:solidFill>
                  <a:srgbClr val="8B0907"/>
                </a:solidFill>
              </a:rPr>
              <a:t>Module Specifications</a:t>
            </a:r>
          </a:p>
        </p:txBody>
      </p:sp>
      <p:sp>
        <p:nvSpPr>
          <p:cNvPr id="8" name="TextBox 7">
            <a:extLst>
              <a:ext uri="{FF2B5EF4-FFF2-40B4-BE49-F238E27FC236}">
                <a16:creationId xmlns:a16="http://schemas.microsoft.com/office/drawing/2014/main" id="{9F5209F5-72C0-406F-59AF-6C7E07F3C756}"/>
              </a:ext>
            </a:extLst>
          </p:cNvPr>
          <p:cNvSpPr txBox="1"/>
          <p:nvPr/>
        </p:nvSpPr>
        <p:spPr>
          <a:xfrm>
            <a:off x="485273" y="2879403"/>
            <a:ext cx="23413453" cy="11957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l">
              <a:buFont typeface="Arial" panose="020B0604020202020204" pitchFamily="34" charset="0"/>
              <a:buChar char="•"/>
            </a:pPr>
            <a:r>
              <a:rPr lang="en-GB" sz="5500" b="1" spc="-55" dirty="0">
                <a:solidFill>
                  <a:schemeClr val="bg2">
                    <a:lumMod val="10000"/>
                  </a:schemeClr>
                </a:solidFill>
              </a:rPr>
              <a:t>Foundations of Islamic Psychology</a:t>
            </a:r>
          </a:p>
          <a:p>
            <a:pPr algn="l"/>
            <a:r>
              <a:rPr lang="en-GB" sz="4400" spc="-55" dirty="0">
                <a:solidFill>
                  <a:schemeClr val="bg2">
                    <a:lumMod val="10000"/>
                  </a:schemeClr>
                </a:solidFill>
              </a:rPr>
              <a:t>Component A: Historical development of Islamic Psychology</a:t>
            </a:r>
          </a:p>
          <a:p>
            <a:pPr algn="l"/>
            <a:r>
              <a:rPr lang="en-GB" sz="4400" spc="-55" dirty="0">
                <a:solidFill>
                  <a:schemeClr val="bg2">
                    <a:lumMod val="10000"/>
                  </a:schemeClr>
                </a:solidFill>
              </a:rPr>
              <a:t>Component B: Theological foundations for the concept of the Soul/Psyche</a:t>
            </a:r>
          </a:p>
          <a:p>
            <a:pPr algn="l"/>
            <a:r>
              <a:rPr lang="en-GB" sz="4400" spc="-55" dirty="0">
                <a:solidFill>
                  <a:schemeClr val="bg2">
                    <a:lumMod val="10000"/>
                  </a:schemeClr>
                </a:solidFill>
              </a:rPr>
              <a:t>Component C: Medical and Social Dimensions of Islamic Psychology</a:t>
            </a:r>
          </a:p>
          <a:p>
            <a:pPr algn="l"/>
            <a:endParaRPr lang="en-GB" spc="-55" dirty="0">
              <a:solidFill>
                <a:schemeClr val="bg2">
                  <a:lumMod val="10000"/>
                </a:schemeClr>
              </a:solidFill>
            </a:endParaRPr>
          </a:p>
          <a:p>
            <a:pPr algn="l"/>
            <a:endParaRPr lang="en-GB" spc="-55" dirty="0">
              <a:solidFill>
                <a:schemeClr val="bg2">
                  <a:lumMod val="10000"/>
                </a:schemeClr>
              </a:solidFill>
            </a:endParaRPr>
          </a:p>
          <a:p>
            <a:pPr marL="685800" indent="-685800" algn="l">
              <a:buFont typeface="Arial" panose="020B0604020202020204" pitchFamily="34" charset="0"/>
              <a:buChar char="•"/>
            </a:pPr>
            <a:r>
              <a:rPr lang="en-GB" sz="5500" b="1" spc="-55" dirty="0">
                <a:solidFill>
                  <a:schemeClr val="bg2">
                    <a:lumMod val="10000"/>
                  </a:schemeClr>
                </a:solidFill>
              </a:rPr>
              <a:t>Transformations of Worldviews</a:t>
            </a:r>
          </a:p>
          <a:p>
            <a:pPr algn="l"/>
            <a:r>
              <a:rPr lang="en-GB" sz="4400" spc="-55" dirty="0">
                <a:solidFill>
                  <a:schemeClr val="bg2">
                    <a:lumMod val="10000"/>
                  </a:schemeClr>
                </a:solidFill>
              </a:rPr>
              <a:t>Component A: Emergence of the Modern Self</a:t>
            </a:r>
            <a:br>
              <a:rPr lang="en-GB" sz="4400" spc="-55" dirty="0">
                <a:solidFill>
                  <a:schemeClr val="bg2">
                    <a:lumMod val="10000"/>
                  </a:schemeClr>
                </a:solidFill>
              </a:rPr>
            </a:br>
            <a:r>
              <a:rPr lang="en-GB" sz="4400" spc="-55" dirty="0">
                <a:solidFill>
                  <a:schemeClr val="bg2">
                    <a:lumMod val="10000"/>
                  </a:schemeClr>
                </a:solidFill>
              </a:rPr>
              <a:t>Component B: Western Psychologies &amp; Spirituality</a:t>
            </a:r>
            <a:br>
              <a:rPr lang="en-GB" sz="4400" spc="-55" dirty="0">
                <a:solidFill>
                  <a:schemeClr val="bg2">
                    <a:lumMod val="10000"/>
                  </a:schemeClr>
                </a:solidFill>
              </a:rPr>
            </a:br>
            <a:r>
              <a:rPr lang="en-GB" sz="4400" spc="-55" dirty="0">
                <a:solidFill>
                  <a:schemeClr val="bg2">
                    <a:lumMod val="10000"/>
                  </a:schemeClr>
                </a:solidFill>
              </a:rPr>
              <a:t>Component C: Contemporary Islamic Psychological Movements</a:t>
            </a:r>
          </a:p>
          <a:p>
            <a:pPr algn="l"/>
            <a:endParaRPr lang="en-GB" sz="2000" spc="-55" dirty="0">
              <a:solidFill>
                <a:schemeClr val="bg2">
                  <a:lumMod val="10000"/>
                </a:schemeClr>
              </a:solidFill>
            </a:endParaRPr>
          </a:p>
          <a:p>
            <a:pPr algn="l"/>
            <a:endParaRPr lang="en-GB" sz="2000" spc="-55" dirty="0">
              <a:solidFill>
                <a:schemeClr val="bg2">
                  <a:lumMod val="10000"/>
                </a:schemeClr>
              </a:solidFill>
            </a:endParaRPr>
          </a:p>
          <a:p>
            <a:pPr marL="685800" indent="-685800" algn="l">
              <a:buFont typeface="Arial" panose="020B0604020202020204" pitchFamily="34" charset="0"/>
              <a:buChar char="•"/>
            </a:pPr>
            <a:r>
              <a:rPr lang="en-GB" sz="5500" b="1" spc="-55" dirty="0">
                <a:solidFill>
                  <a:schemeClr val="bg2">
                    <a:lumMod val="10000"/>
                  </a:schemeClr>
                </a:solidFill>
              </a:rPr>
              <a:t>Integrations of Application in Community</a:t>
            </a:r>
            <a:r>
              <a:rPr lang="en-GB" sz="5500" spc="-55" dirty="0">
                <a:solidFill>
                  <a:schemeClr val="bg2">
                    <a:lumMod val="10000"/>
                  </a:schemeClr>
                </a:solidFill>
              </a:rPr>
              <a:t> </a:t>
            </a:r>
          </a:p>
          <a:p>
            <a:pPr algn="l"/>
            <a:r>
              <a:rPr lang="en-GB" sz="4800" spc="-55" dirty="0">
                <a:solidFill>
                  <a:schemeClr val="bg2">
                    <a:lumMod val="10000"/>
                  </a:schemeClr>
                </a:solidFill>
              </a:rPr>
              <a:t>Component A: Lifespan &amp; Personality</a:t>
            </a:r>
          </a:p>
          <a:p>
            <a:pPr algn="l"/>
            <a:r>
              <a:rPr lang="en-GB" sz="4800" spc="-55" dirty="0">
                <a:solidFill>
                  <a:schemeClr val="bg2">
                    <a:lumMod val="10000"/>
                  </a:schemeClr>
                </a:solidFill>
              </a:rPr>
              <a:t>Component B: Socio‐Cultural Contexts</a:t>
            </a:r>
          </a:p>
          <a:p>
            <a:pPr algn="l"/>
            <a:r>
              <a:rPr lang="en-GB" sz="4800" spc="-55" dirty="0">
                <a:solidFill>
                  <a:schemeClr val="bg2">
                    <a:lumMod val="10000"/>
                  </a:schemeClr>
                </a:solidFill>
              </a:rPr>
              <a:t>Component C: Psychotherapy &amp; Counselling</a:t>
            </a:r>
          </a:p>
          <a:p>
            <a:pPr algn="l"/>
            <a:endParaRPr lang="en-GB" sz="5500" spc="-55" dirty="0">
              <a:solidFill>
                <a:schemeClr val="bg2">
                  <a:lumMod val="10000"/>
                </a:schemeClr>
              </a:solidFill>
            </a:endParaRPr>
          </a:p>
          <a:p>
            <a:pPr algn="l"/>
            <a:endParaRPr lang="en-GB" sz="5500" spc="-55" dirty="0">
              <a:solidFill>
                <a:schemeClr val="bg2">
                  <a:lumMod val="10000"/>
                </a:schemeClr>
              </a:solidFill>
            </a:endParaRPr>
          </a:p>
        </p:txBody>
      </p:sp>
      <p:pic>
        <p:nvPicPr>
          <p:cNvPr id="9" name="Picture 8" descr="A blue and black logo&#10;&#10;Description automatically generated">
            <a:extLst>
              <a:ext uri="{FF2B5EF4-FFF2-40B4-BE49-F238E27FC236}">
                <a16:creationId xmlns:a16="http://schemas.microsoft.com/office/drawing/2014/main" id="{94BB98F3-1ECB-546B-B033-5C2C0421B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4" name="TextBox 3">
            <a:extLst>
              <a:ext uri="{FF2B5EF4-FFF2-40B4-BE49-F238E27FC236}">
                <a16:creationId xmlns:a16="http://schemas.microsoft.com/office/drawing/2014/main" id="{3230BA26-E0FA-7B0E-C59A-771B730707E3}"/>
              </a:ext>
            </a:extLst>
          </p:cNvPr>
          <p:cNvSpPr txBox="1"/>
          <p:nvPr/>
        </p:nvSpPr>
        <p:spPr>
          <a:xfrm>
            <a:off x="0" y="13213361"/>
            <a:ext cx="289429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Rothman</a:t>
            </a:r>
          </a:p>
        </p:txBody>
      </p:sp>
    </p:spTree>
    <p:extLst>
      <p:ext uri="{BB962C8B-B14F-4D97-AF65-F5344CB8AC3E}">
        <p14:creationId xmlns:p14="http://schemas.microsoft.com/office/powerpoint/2010/main" val="31017603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2092-6E87-6B4B-B36B-9D5A577B5A0C}"/>
              </a:ext>
            </a:extLst>
          </p:cNvPr>
          <p:cNvSpPr>
            <a:spLocks noGrp="1"/>
          </p:cNvSpPr>
          <p:nvPr>
            <p:ph type="title"/>
          </p:nvPr>
        </p:nvSpPr>
        <p:spPr/>
        <p:txBody>
          <a:bodyPr>
            <a:normAutofit fontScale="90000"/>
          </a:bodyPr>
          <a:lstStyle/>
          <a:p>
            <a:r>
              <a:rPr lang="en-US" sz="8800" spc="0">
                <a:solidFill>
                  <a:srgbClr val="8B0907"/>
                </a:solidFill>
              </a:rPr>
              <a:t>Academic</a:t>
            </a:r>
            <a:r>
              <a:rPr lang="en-US" sz="13600">
                <a:solidFill>
                  <a:srgbClr val="8B0907"/>
                </a:solidFill>
              </a:rPr>
              <a:t> </a:t>
            </a:r>
            <a:r>
              <a:rPr lang="en-US" sz="8800" spc="0">
                <a:solidFill>
                  <a:srgbClr val="8B0907"/>
                </a:solidFill>
              </a:rPr>
              <a:t>Framework</a:t>
            </a:r>
            <a:endParaRPr lang="en-US">
              <a:solidFill>
                <a:srgbClr val="8B0907"/>
              </a:solidFill>
            </a:endParaRPr>
          </a:p>
        </p:txBody>
      </p:sp>
      <p:sp>
        <p:nvSpPr>
          <p:cNvPr id="3" name="Text Placeholder 2">
            <a:extLst>
              <a:ext uri="{FF2B5EF4-FFF2-40B4-BE49-F238E27FC236}">
                <a16:creationId xmlns:a16="http://schemas.microsoft.com/office/drawing/2014/main" id="{B995CDF6-85A0-A9DA-727F-8FCB1DE2451C}"/>
              </a:ext>
            </a:extLst>
          </p:cNvPr>
          <p:cNvSpPr>
            <a:spLocks noGrp="1"/>
          </p:cNvSpPr>
          <p:nvPr>
            <p:ph type="body" idx="1"/>
          </p:nvPr>
        </p:nvSpPr>
        <p:spPr>
          <a:xfrm>
            <a:off x="1206500" y="4248504"/>
            <a:ext cx="10375900" cy="8256012"/>
          </a:xfrm>
        </p:spPr>
        <p:txBody>
          <a:bodyPr>
            <a:normAutofit lnSpcReduction="10000"/>
          </a:bodyPr>
          <a:lstStyle/>
          <a:p>
            <a:pPr marL="685800" indent="-685800">
              <a:buFont typeface="Arial" panose="020B0604020202020204" pitchFamily="34" charset="0"/>
              <a:buChar char="•"/>
            </a:pPr>
            <a:r>
              <a:rPr lang="en-US" dirty="0">
                <a:solidFill>
                  <a:schemeClr val="bg2">
                    <a:lumMod val="10000"/>
                  </a:schemeClr>
                </a:solidFill>
              </a:rPr>
              <a:t>Assessment Policy</a:t>
            </a:r>
          </a:p>
          <a:p>
            <a:pPr marL="685800" indent="-685800">
              <a:buFont typeface="Arial" panose="020B0604020202020204" pitchFamily="34" charset="0"/>
              <a:buChar char="•"/>
            </a:pPr>
            <a:r>
              <a:rPr lang="en-US" dirty="0">
                <a:solidFill>
                  <a:schemeClr val="bg2">
                    <a:lumMod val="10000"/>
                  </a:schemeClr>
                </a:solidFill>
              </a:rPr>
              <a:t>Marking and Moderation Policy</a:t>
            </a:r>
          </a:p>
          <a:p>
            <a:pPr marL="685800" indent="-685800">
              <a:buFont typeface="Arial" panose="020B0604020202020204" pitchFamily="34" charset="0"/>
              <a:buChar char="•"/>
            </a:pPr>
            <a:r>
              <a:rPr lang="en-US" dirty="0">
                <a:solidFill>
                  <a:schemeClr val="bg2">
                    <a:lumMod val="10000"/>
                  </a:schemeClr>
                </a:solidFill>
              </a:rPr>
              <a:t>Student Guidance and Support</a:t>
            </a:r>
          </a:p>
          <a:p>
            <a:pPr marL="685800" indent="-685800">
              <a:buFont typeface="Arial" panose="020B0604020202020204" pitchFamily="34" charset="0"/>
              <a:buChar char="•"/>
            </a:pPr>
            <a:r>
              <a:rPr lang="en-US" dirty="0">
                <a:solidFill>
                  <a:schemeClr val="bg2">
                    <a:lumMod val="10000"/>
                  </a:schemeClr>
                </a:solidFill>
              </a:rPr>
              <a:t>Student Feedback </a:t>
            </a:r>
          </a:p>
          <a:p>
            <a:pPr marL="685800" indent="-685800">
              <a:buFont typeface="Arial" panose="020B0604020202020204" pitchFamily="34" charset="0"/>
              <a:buChar char="•"/>
            </a:pPr>
            <a:r>
              <a:rPr lang="en-US" dirty="0">
                <a:solidFill>
                  <a:schemeClr val="bg2">
                    <a:lumMod val="10000"/>
                  </a:schemeClr>
                </a:solidFill>
              </a:rPr>
              <a:t>Student Complaint</a:t>
            </a:r>
          </a:p>
          <a:p>
            <a:pPr marL="685800" indent="-685800">
              <a:buFont typeface="Arial" panose="020B0604020202020204" pitchFamily="34" charset="0"/>
              <a:buChar char="•"/>
            </a:pPr>
            <a:r>
              <a:rPr lang="en-US" dirty="0">
                <a:solidFill>
                  <a:schemeClr val="bg2">
                    <a:lumMod val="10000"/>
                  </a:schemeClr>
                </a:solidFill>
              </a:rPr>
              <a:t>Student Discipline</a:t>
            </a:r>
          </a:p>
          <a:p>
            <a:pPr marL="685800" indent="-685800">
              <a:buFont typeface="Arial" panose="020B0604020202020204" pitchFamily="34" charset="0"/>
              <a:buChar char="•"/>
            </a:pPr>
            <a:r>
              <a:rPr lang="en-US" dirty="0">
                <a:solidFill>
                  <a:schemeClr val="bg2">
                    <a:lumMod val="10000"/>
                  </a:schemeClr>
                </a:solidFill>
              </a:rPr>
              <a:t>Academic Misconduct Policy</a:t>
            </a:r>
          </a:p>
          <a:p>
            <a:pPr marL="685800" indent="-685800">
              <a:buFont typeface="Arial" panose="020B0604020202020204" pitchFamily="34" charset="0"/>
              <a:buChar char="•"/>
            </a:pPr>
            <a:r>
              <a:rPr lang="en-US" dirty="0">
                <a:solidFill>
                  <a:schemeClr val="bg2">
                    <a:lumMod val="10000"/>
                  </a:schemeClr>
                </a:solidFill>
              </a:rPr>
              <a:t>Academic Appeal Policy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411A8246-5C84-9ABF-71B5-A0A84358F69C}"/>
              </a:ext>
            </a:extLst>
          </p:cNvPr>
          <p:cNvSpPr txBox="1">
            <a:spLocks/>
          </p:cNvSpPr>
          <p:nvPr/>
        </p:nvSpPr>
        <p:spPr>
          <a:xfrm>
            <a:off x="12192000" y="4248504"/>
            <a:ext cx="109855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eaLnBrk="1" latinLnBrk="0" hangingPunct="1">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85800" indent="-685800">
              <a:buFont typeface="Arial" panose="020B0604020202020204" pitchFamily="34" charset="0"/>
              <a:buChar char="•"/>
            </a:pPr>
            <a:r>
              <a:rPr lang="en-US" dirty="0"/>
              <a:t>Period of Registration</a:t>
            </a:r>
          </a:p>
          <a:p>
            <a:pPr marL="685800" indent="-685800">
              <a:buFont typeface="Arial" panose="020B0604020202020204" pitchFamily="34" charset="0"/>
              <a:buChar char="•"/>
            </a:pPr>
            <a:r>
              <a:rPr lang="en-US" dirty="0"/>
              <a:t>Attendance Policy</a:t>
            </a:r>
          </a:p>
          <a:p>
            <a:pPr marL="685800" indent="-685800">
              <a:buFont typeface="Arial" panose="020B0604020202020204" pitchFamily="34" charset="0"/>
              <a:buChar char="•"/>
            </a:pPr>
            <a:r>
              <a:rPr lang="en-US" dirty="0"/>
              <a:t>Extenuating circumstances</a:t>
            </a:r>
          </a:p>
          <a:p>
            <a:pPr marL="685800" indent="-685800">
              <a:buFont typeface="Arial" panose="020B0604020202020204" pitchFamily="34" charset="0"/>
              <a:buChar char="•"/>
            </a:pPr>
            <a:r>
              <a:rPr lang="en-US" dirty="0"/>
              <a:t>Disability and Equal Opportunity</a:t>
            </a:r>
          </a:p>
          <a:p>
            <a:pPr marL="685800" indent="-685800">
              <a:buFont typeface="Arial" panose="020B0604020202020204" pitchFamily="34" charset="0"/>
              <a:buChar char="•"/>
            </a:pPr>
            <a:r>
              <a:rPr lang="en-US" dirty="0"/>
              <a:t>Equality and Diversity Policy</a:t>
            </a:r>
          </a:p>
          <a:p>
            <a:pPr marL="685800" indent="-685800">
              <a:buFont typeface="Arial" panose="020B0604020202020204" pitchFamily="34" charset="0"/>
              <a:buChar char="•"/>
            </a:pPr>
            <a:r>
              <a:rPr lang="en-US" dirty="0"/>
              <a:t>Safeguarding Policy</a:t>
            </a:r>
          </a:p>
          <a:p>
            <a:endParaRPr lang="en-US" dirty="0"/>
          </a:p>
          <a:p>
            <a:endParaRPr lang="en-US" dirty="0"/>
          </a:p>
          <a:p>
            <a:endParaRPr lang="en-US" dirty="0"/>
          </a:p>
          <a:p>
            <a:endParaRPr lang="en-US" dirty="0"/>
          </a:p>
          <a:p>
            <a:endParaRPr lang="en-US" dirty="0"/>
          </a:p>
          <a:p>
            <a:endParaRPr lang="en-US" dirty="0"/>
          </a:p>
        </p:txBody>
      </p:sp>
      <p:pic>
        <p:nvPicPr>
          <p:cNvPr id="6" name="image18.png" descr="image18.png">
            <a:extLst>
              <a:ext uri="{FF2B5EF4-FFF2-40B4-BE49-F238E27FC236}">
                <a16:creationId xmlns:a16="http://schemas.microsoft.com/office/drawing/2014/main" id="{F7F4334F-F800-2690-ED7E-D13D362121F1}"/>
              </a:ext>
            </a:extLst>
          </p:cNvPr>
          <p:cNvPicPr>
            <a:picLocks noChangeAspect="1"/>
          </p:cNvPicPr>
          <p:nvPr/>
        </p:nvPicPr>
        <p:blipFill>
          <a:blip r:embed="rId2"/>
          <a:stretch>
            <a:fillRect/>
          </a:stretch>
        </p:blipFill>
        <p:spPr>
          <a:xfrm>
            <a:off x="19457055" y="0"/>
            <a:ext cx="4926945" cy="2260600"/>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70844B88-523E-8480-E0A5-4413602CE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880" y="8894618"/>
            <a:ext cx="2855119" cy="4821382"/>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2B22-420D-1F5F-906D-7650C399FC2D}"/>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0B08AF58-82C9-A75B-F140-742659DAEEE2}"/>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A19BDAC2-A828-F725-DC31-7A263AAD402B}"/>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4FE8717C-69CE-793D-7D07-5F73C89DA4B0}"/>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en-US" sz="7200" b="1" dirty="0">
                <a:solidFill>
                  <a:srgbClr val="8B0907"/>
                </a:solidFill>
              </a:rPr>
              <a:t>Foundations of Islamic Psychology</a:t>
            </a:r>
          </a:p>
        </p:txBody>
      </p:sp>
      <p:pic>
        <p:nvPicPr>
          <p:cNvPr id="9" name="Picture 8" descr="A blue and black logo&#10;&#10;Description automatically generated">
            <a:extLst>
              <a:ext uri="{FF2B5EF4-FFF2-40B4-BE49-F238E27FC236}">
                <a16:creationId xmlns:a16="http://schemas.microsoft.com/office/drawing/2014/main" id="{B4C6904A-EC1A-5B72-D800-060D9D97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C1597D38-9619-A7DF-A7FB-4AD8907DC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03" y="3020827"/>
            <a:ext cx="19670034" cy="6591005"/>
          </a:xfrm>
          <a:prstGeom prst="rect">
            <a:avLst/>
          </a:prstGeom>
        </p:spPr>
      </p:pic>
      <p:sp>
        <p:nvSpPr>
          <p:cNvPr id="6" name="TextBox 5">
            <a:extLst>
              <a:ext uri="{FF2B5EF4-FFF2-40B4-BE49-F238E27FC236}">
                <a16:creationId xmlns:a16="http://schemas.microsoft.com/office/drawing/2014/main" id="{D48C32D3-C370-D5A0-9B52-92F42D8CBCDE}"/>
              </a:ext>
            </a:extLst>
          </p:cNvPr>
          <p:cNvSpPr txBox="1"/>
          <p:nvPr/>
        </p:nvSpPr>
        <p:spPr>
          <a:xfrm>
            <a:off x="0" y="13213361"/>
            <a:ext cx="289429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Najah Nadi</a:t>
            </a:r>
          </a:p>
        </p:txBody>
      </p:sp>
    </p:spTree>
    <p:extLst>
      <p:ext uri="{BB962C8B-B14F-4D97-AF65-F5344CB8AC3E}">
        <p14:creationId xmlns:p14="http://schemas.microsoft.com/office/powerpoint/2010/main" val="426222272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4149-AFDF-ED58-D908-E24CA09D75A1}"/>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872AEA7F-8B47-7891-7CD1-DC21733029D5}"/>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22D164D5-D5DA-1B3A-D7C3-FAF7BA252181}"/>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C0199504-AB17-474C-FFC9-913B7410F490}"/>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200" b="1" dirty="0">
                <a:solidFill>
                  <a:srgbClr val="8B0907"/>
                </a:solidFill>
              </a:rPr>
              <a:t>Transformations of Worldviews</a:t>
            </a:r>
          </a:p>
        </p:txBody>
      </p:sp>
      <p:pic>
        <p:nvPicPr>
          <p:cNvPr id="9" name="Picture 8" descr="A blue and black logo&#10;&#10;Description automatically generated">
            <a:extLst>
              <a:ext uri="{FF2B5EF4-FFF2-40B4-BE49-F238E27FC236}">
                <a16:creationId xmlns:a16="http://schemas.microsoft.com/office/drawing/2014/main" id="{3AAB4CD3-14B8-3FFB-3EF0-6D1764AE0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A5C48381-270A-5BC8-DA27-158F2E5CF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26" y="3192869"/>
            <a:ext cx="18966042" cy="6844266"/>
          </a:xfrm>
          <a:prstGeom prst="rect">
            <a:avLst/>
          </a:prstGeom>
        </p:spPr>
      </p:pic>
      <p:sp>
        <p:nvSpPr>
          <p:cNvPr id="6" name="TextBox 5">
            <a:extLst>
              <a:ext uri="{FF2B5EF4-FFF2-40B4-BE49-F238E27FC236}">
                <a16:creationId xmlns:a16="http://schemas.microsoft.com/office/drawing/2014/main" id="{A27B11D6-EE0F-9E92-1108-3AA99B8AF0E1}"/>
              </a:ext>
            </a:extLst>
          </p:cNvPr>
          <p:cNvSpPr txBox="1"/>
          <p:nvPr/>
        </p:nvSpPr>
        <p:spPr>
          <a:xfrm>
            <a:off x="0" y="13213361"/>
            <a:ext cx="289429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Samir Mahmoud</a:t>
            </a:r>
          </a:p>
        </p:txBody>
      </p:sp>
    </p:spTree>
    <p:extLst>
      <p:ext uri="{BB962C8B-B14F-4D97-AF65-F5344CB8AC3E}">
        <p14:creationId xmlns:p14="http://schemas.microsoft.com/office/powerpoint/2010/main" val="1757100932"/>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C2BE-A314-2A01-9227-2CEDA48C160E}"/>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F8F72E0D-A085-A087-C201-1223FABD4679}"/>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4F458EBA-6FAF-247D-BD6B-E3C26D801A45}"/>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E3A400E8-7FD2-20A7-3126-AE41DF08C31A}"/>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200" b="1" dirty="0">
                <a:solidFill>
                  <a:srgbClr val="8B0907"/>
                </a:solidFill>
              </a:rPr>
              <a:t>Integrations of Application in Community </a:t>
            </a:r>
          </a:p>
        </p:txBody>
      </p:sp>
      <p:pic>
        <p:nvPicPr>
          <p:cNvPr id="9" name="Picture 8" descr="A blue and black logo&#10;&#10;Description automatically generated">
            <a:extLst>
              <a:ext uri="{FF2B5EF4-FFF2-40B4-BE49-F238E27FC236}">
                <a16:creationId xmlns:a16="http://schemas.microsoft.com/office/drawing/2014/main" id="{343DE903-1057-BF6B-5DD8-4E64568A6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8DD7D7E9-18D3-C7C0-0305-4259F2A61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901" y="3669560"/>
            <a:ext cx="17953855" cy="6771611"/>
          </a:xfrm>
          <a:prstGeom prst="rect">
            <a:avLst/>
          </a:prstGeom>
        </p:spPr>
      </p:pic>
      <p:sp>
        <p:nvSpPr>
          <p:cNvPr id="6" name="TextBox 5">
            <a:extLst>
              <a:ext uri="{FF2B5EF4-FFF2-40B4-BE49-F238E27FC236}">
                <a16:creationId xmlns:a16="http://schemas.microsoft.com/office/drawing/2014/main" id="{B0D74C98-9DE5-4677-E072-F830CF06F12C}"/>
              </a:ext>
            </a:extLst>
          </p:cNvPr>
          <p:cNvSpPr txBox="1"/>
          <p:nvPr/>
        </p:nvSpPr>
        <p:spPr>
          <a:xfrm>
            <a:off x="0" y="13213361"/>
            <a:ext cx="3253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Dr Abdallah Rothman</a:t>
            </a:r>
          </a:p>
        </p:txBody>
      </p:sp>
    </p:spTree>
    <p:extLst>
      <p:ext uri="{BB962C8B-B14F-4D97-AF65-F5344CB8AC3E}">
        <p14:creationId xmlns:p14="http://schemas.microsoft.com/office/powerpoint/2010/main" val="347719015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9BD04-0A66-117A-79BF-DE2B53BABEC9}"/>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2037F112-CB1A-8615-B57C-B5C1D0900306}"/>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C81C3AEB-E1FA-F1F9-1CC3-821D1CAADCB7}"/>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3A187010-5C5D-B849-68FE-F3449B49FA51}"/>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l"/>
            <a:r>
              <a:rPr lang="en-GB" sz="7200" b="1">
                <a:solidFill>
                  <a:srgbClr val="8B0907"/>
                </a:solidFill>
              </a:rPr>
              <a:t>Student Code of Conduct</a:t>
            </a:r>
            <a:endParaRPr lang="en-US"/>
          </a:p>
        </p:txBody>
      </p:sp>
      <p:pic>
        <p:nvPicPr>
          <p:cNvPr id="9" name="Picture 8" descr="A blue and black logo&#10;&#10;Description automatically generated">
            <a:extLst>
              <a:ext uri="{FF2B5EF4-FFF2-40B4-BE49-F238E27FC236}">
                <a16:creationId xmlns:a16="http://schemas.microsoft.com/office/drawing/2014/main" id="{402C8936-D14A-23A6-1991-43CF67ACD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306" y="9161860"/>
            <a:ext cx="2696864" cy="4554139"/>
          </a:xfrm>
          <a:prstGeom prst="rect">
            <a:avLst/>
          </a:prstGeom>
        </p:spPr>
      </p:pic>
      <p:sp>
        <p:nvSpPr>
          <p:cNvPr id="6" name="TextBox 5">
            <a:extLst>
              <a:ext uri="{FF2B5EF4-FFF2-40B4-BE49-F238E27FC236}">
                <a16:creationId xmlns:a16="http://schemas.microsoft.com/office/drawing/2014/main" id="{6FA308E8-8EE4-5BCF-04B3-83BF5321A6F0}"/>
              </a:ext>
            </a:extLst>
          </p:cNvPr>
          <p:cNvSpPr txBox="1"/>
          <p:nvPr/>
        </p:nvSpPr>
        <p:spPr>
          <a:xfrm>
            <a:off x="0" y="13213361"/>
            <a:ext cx="3253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5E5E5E"/>
                </a:solidFill>
                <a:effectLst/>
                <a:uFillTx/>
                <a:latin typeface="+mn-lt"/>
                <a:ea typeface="+mn-ea"/>
                <a:cs typeface="+mn-cs"/>
                <a:sym typeface="Helvetica Neue"/>
              </a:rPr>
              <a:t>Dr Abdallah Rothman</a:t>
            </a:r>
          </a:p>
        </p:txBody>
      </p:sp>
      <p:sp>
        <p:nvSpPr>
          <p:cNvPr id="4" name="TextBox 3">
            <a:extLst>
              <a:ext uri="{FF2B5EF4-FFF2-40B4-BE49-F238E27FC236}">
                <a16:creationId xmlns:a16="http://schemas.microsoft.com/office/drawing/2014/main" id="{4E1F7F1A-5F9D-9852-0219-3869334F501B}"/>
              </a:ext>
            </a:extLst>
          </p:cNvPr>
          <p:cNvSpPr txBox="1"/>
          <p:nvPr/>
        </p:nvSpPr>
        <p:spPr>
          <a:xfrm>
            <a:off x="1145134" y="3423515"/>
            <a:ext cx="19707590" cy="8558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algn="l">
              <a:buAutoNum type="arabicPeriod"/>
            </a:pPr>
            <a:r>
              <a:rPr lang="en-US" sz="2800"/>
              <a:t>Always act with the highest moral character as exemplified by the Noble Prophet </a:t>
            </a:r>
            <a:r>
              <a:rPr lang="ar-AE" sz="2800"/>
              <a:t>ﷺ</a:t>
            </a:r>
            <a:r>
              <a:rPr lang="en-US" sz="2800"/>
              <a:t>, whether in public or private, online or in-person.</a:t>
            </a:r>
          </a:p>
          <a:p>
            <a:pPr marL="457200" indent="-457200" algn="l">
              <a:buAutoNum type="arabicPeriod"/>
            </a:pPr>
            <a:endParaRPr lang="en-US" sz="2800"/>
          </a:p>
          <a:p>
            <a:pPr marL="457200" indent="-457200" algn="l">
              <a:buAutoNum type="arabicPeriod"/>
            </a:pPr>
            <a:r>
              <a:rPr lang="en-US" sz="2800"/>
              <a:t>Be straightforward with sincerity, fairness and truthfulness.</a:t>
            </a:r>
          </a:p>
          <a:p>
            <a:pPr marL="457200" indent="-457200" algn="l">
              <a:buAutoNum type="arabicPeriod"/>
            </a:pPr>
            <a:endParaRPr lang="en-US" sz="2800"/>
          </a:p>
          <a:p>
            <a:pPr marL="457200" indent="-457200" algn="l">
              <a:buAutoNum type="arabicPeriod"/>
            </a:pPr>
            <a:r>
              <a:rPr lang="en-US" sz="2800"/>
              <a:t>Be aware of and have regret for our own faults, rather than finding fault with others.</a:t>
            </a:r>
          </a:p>
          <a:p>
            <a:pPr marL="457200" indent="-457200" algn="l">
              <a:buAutoNum type="arabicPeriod"/>
            </a:pPr>
            <a:endParaRPr lang="en-US" sz="2800"/>
          </a:p>
          <a:p>
            <a:pPr marL="457200" indent="-457200" algn="l">
              <a:buAutoNum type="arabicPeriod"/>
            </a:pPr>
            <a:r>
              <a:rPr lang="en-US" sz="2800"/>
              <a:t>Seek help and support when needed through the channels provided.</a:t>
            </a:r>
          </a:p>
          <a:p>
            <a:pPr marL="457200" indent="-457200" algn="l">
              <a:buAutoNum type="arabicPeriod"/>
            </a:pPr>
            <a:endParaRPr lang="en-US" sz="2800"/>
          </a:p>
          <a:p>
            <a:pPr marL="457200" indent="-457200" algn="l">
              <a:buAutoNum type="arabicPeriod"/>
            </a:pPr>
            <a:r>
              <a:rPr lang="en-US" sz="2800"/>
              <a:t>Be helpful at all times, even when not asked.</a:t>
            </a:r>
          </a:p>
          <a:p>
            <a:pPr marL="457200" indent="-457200" algn="l">
              <a:buAutoNum type="arabicPeriod"/>
            </a:pPr>
            <a:endParaRPr lang="en-US" sz="2800"/>
          </a:p>
          <a:p>
            <a:pPr marL="457200" indent="-457200" algn="l">
              <a:buAutoNum type="arabicPeriod"/>
            </a:pPr>
            <a:r>
              <a:rPr lang="en-US" sz="2800"/>
              <a:t>Be prompt and punctual, whether for lectures, meetings or assignment deadlines.</a:t>
            </a:r>
          </a:p>
          <a:p>
            <a:pPr marL="457200" indent="-457200" algn="l">
              <a:buAutoNum type="arabicPeriod"/>
            </a:pPr>
            <a:endParaRPr lang="en-US" sz="2800"/>
          </a:p>
          <a:p>
            <a:pPr marL="457200" indent="-457200" algn="l">
              <a:buAutoNum type="arabicPeriod"/>
            </a:pPr>
            <a:r>
              <a:rPr lang="en-US" sz="2800"/>
              <a:t>Observe confidentiality and maintain the good reputation of one another and the CMC.</a:t>
            </a:r>
          </a:p>
          <a:p>
            <a:pPr marL="457200" indent="-457200" algn="l">
              <a:buAutoNum type="arabicPeriod"/>
            </a:pPr>
            <a:endParaRPr lang="en-US" sz="2800"/>
          </a:p>
          <a:p>
            <a:pPr marL="457200" indent="-457200" algn="l">
              <a:buAutoNum type="arabicPeriod"/>
            </a:pPr>
            <a:r>
              <a:rPr lang="en-US" sz="2800"/>
              <a:t>Maintain a respectful and professional </a:t>
            </a:r>
            <a:r>
              <a:rPr lang="en-US" sz="2800" err="1"/>
              <a:t>demeanour</a:t>
            </a:r>
            <a:r>
              <a:rPr lang="en-US" sz="2800"/>
              <a:t> when interacting with all staff, students and visitors of the college.</a:t>
            </a:r>
          </a:p>
          <a:p>
            <a:pPr marL="457200" indent="-457200" algn="l">
              <a:buAutoNum type="arabicPeriod"/>
            </a:pPr>
            <a:endParaRPr lang="en-US" sz="2800"/>
          </a:p>
          <a:p>
            <a:pPr marL="457200" indent="-457200" algn="l">
              <a:buAutoNum type="arabicPeriod"/>
            </a:pPr>
            <a:r>
              <a:rPr lang="en-US" sz="2800"/>
              <a:t>Uphold the principle and practice of the sacred inviolability of every person who engages with the CMC, as established by the Noble Prophet </a:t>
            </a:r>
            <a:r>
              <a:rPr lang="ar-AE" sz="2800"/>
              <a:t>ﷺ .</a:t>
            </a:r>
          </a:p>
        </p:txBody>
      </p:sp>
    </p:spTree>
    <p:extLst>
      <p:ext uri="{BB962C8B-B14F-4D97-AF65-F5344CB8AC3E}">
        <p14:creationId xmlns:p14="http://schemas.microsoft.com/office/powerpoint/2010/main" val="154260689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12744-82E0-3FD8-10C7-ACE6C37B95D8}"/>
            </a:ext>
          </a:extLst>
        </p:cNvPr>
        <p:cNvGrpSpPr/>
        <p:nvPr/>
      </p:nvGrpSpPr>
      <p:grpSpPr>
        <a:xfrm>
          <a:off x="0" y="0"/>
          <a:ext cx="0" cy="0"/>
          <a:chOff x="0" y="0"/>
          <a:chExt cx="0" cy="0"/>
        </a:xfrm>
      </p:grpSpPr>
      <p:sp>
        <p:nvSpPr>
          <p:cNvPr id="151" name="Rectangle">
            <a:extLst>
              <a:ext uri="{FF2B5EF4-FFF2-40B4-BE49-F238E27FC236}">
                <a16:creationId xmlns:a16="http://schemas.microsoft.com/office/drawing/2014/main" id="{4DFE86D2-0AD5-3A9E-3528-41A22112C34D}"/>
              </a:ext>
            </a:extLst>
          </p:cNvPr>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3" name="The Title…">
            <a:extLst>
              <a:ext uri="{FF2B5EF4-FFF2-40B4-BE49-F238E27FC236}">
                <a16:creationId xmlns:a16="http://schemas.microsoft.com/office/drawing/2014/main" id="{5235000C-2BCB-BA39-C5B4-DFFB90BEDF0E}"/>
              </a:ext>
            </a:extLst>
          </p:cNvPr>
          <p:cNvSpPr txBox="1">
            <a:spLocks noGrp="1"/>
          </p:cNvSpPr>
          <p:nvPr>
            <p:ph type="ctrTitle"/>
          </p:nvPr>
        </p:nvSpPr>
        <p:spPr>
          <a:xfrm>
            <a:off x="6138037" y="3044052"/>
            <a:ext cx="18026380" cy="4029374"/>
          </a:xfrm>
          <a:prstGeom prst="rect">
            <a:avLst/>
          </a:prstGeom>
        </p:spPr>
        <p:txBody>
          <a:bodyPr>
            <a:noAutofit/>
          </a:bodyPr>
          <a:lstStyle/>
          <a:p>
            <a:pPr algn="r">
              <a:lnSpc>
                <a:spcPct val="100000"/>
              </a:lnSpc>
              <a:defRPr b="0">
                <a:solidFill>
                  <a:srgbClr val="FFFFFF"/>
                </a:solidFill>
                <a:latin typeface="Montserrat Bold"/>
                <a:ea typeface="Montserrat Bold"/>
                <a:cs typeface="Montserrat Bold"/>
                <a:sym typeface="Montserrat Bold"/>
              </a:defRPr>
            </a:pPr>
            <a:br>
              <a:rPr lang="en-GB" sz="11500" dirty="0">
                <a:latin typeface="Calibri"/>
                <a:cs typeface="Calibri"/>
              </a:rPr>
            </a:br>
            <a:r>
              <a:rPr lang="en-GB" sz="11500" dirty="0">
                <a:latin typeface="Calibri"/>
                <a:cs typeface="Calibri"/>
              </a:rPr>
              <a:t>Academic Programmes</a:t>
            </a:r>
            <a:endParaRPr lang="en-US" sz="11500" dirty="0"/>
          </a:p>
        </p:txBody>
      </p:sp>
      <p:sp>
        <p:nvSpPr>
          <p:cNvPr id="154" name="The Subtitle of the Presentation">
            <a:extLst>
              <a:ext uri="{FF2B5EF4-FFF2-40B4-BE49-F238E27FC236}">
                <a16:creationId xmlns:a16="http://schemas.microsoft.com/office/drawing/2014/main" id="{07A09658-B427-19EF-A6CE-4BDE35C926F7}"/>
              </a:ext>
            </a:extLst>
          </p:cNvPr>
          <p:cNvSpPr txBox="1">
            <a:spLocks noGrp="1"/>
          </p:cNvSpPr>
          <p:nvPr>
            <p:ph type="subTitle" sz="quarter" idx="1"/>
          </p:nvPr>
        </p:nvSpPr>
        <p:spPr>
          <a:xfrm>
            <a:off x="1971363" y="7305279"/>
            <a:ext cx="22193054" cy="1694342"/>
          </a:xfrm>
          <a:prstGeom prst="rect">
            <a:avLst/>
          </a:prstGeom>
        </p:spPr>
        <p:txBody>
          <a:bodyPr lIns="50800" tIns="50800" rIns="50800" bIns="50800" anchor="t">
            <a:normAutofit/>
          </a:bodyPr>
          <a:lstStyle>
            <a:lvl1pPr algn="r">
              <a:defRPr b="0">
                <a:solidFill>
                  <a:srgbClr val="FFFFFF"/>
                </a:solidFill>
                <a:latin typeface="Montserrat Medium"/>
                <a:ea typeface="Montserrat Medium"/>
                <a:cs typeface="Montserrat Medium"/>
                <a:sym typeface="Montserrat Medium"/>
              </a:defRPr>
            </a:lvl1pPr>
          </a:lstStyle>
          <a:p>
            <a:r>
              <a:rPr lang="en-GB" sz="6600" b="1" dirty="0">
                <a:latin typeface="Calibri" panose="020F0502020204030204" pitchFamily="34" charset="0"/>
                <a:cs typeface="Calibri" panose="020F0502020204030204" pitchFamily="34" charset="0"/>
              </a:rPr>
              <a:t>Classical Arabic Programme</a:t>
            </a:r>
          </a:p>
        </p:txBody>
      </p:sp>
      <p:pic>
        <p:nvPicPr>
          <p:cNvPr id="155" name="image18.png" descr="image18.png">
            <a:extLst>
              <a:ext uri="{FF2B5EF4-FFF2-40B4-BE49-F238E27FC236}">
                <a16:creationId xmlns:a16="http://schemas.microsoft.com/office/drawing/2014/main" id="{24D6F4DC-83C1-4B5D-3DAE-C527B2A2BF8A}"/>
              </a:ext>
            </a:extLst>
          </p:cNvPr>
          <p:cNvPicPr>
            <a:picLocks noChangeAspect="1"/>
          </p:cNvPicPr>
          <p:nvPr/>
        </p:nvPicPr>
        <p:blipFill>
          <a:blip r:embed="rId2"/>
          <a:stretch>
            <a:fillRect/>
          </a:stretch>
        </p:blipFill>
        <p:spPr>
          <a:xfrm>
            <a:off x="17822329" y="120315"/>
            <a:ext cx="6561671" cy="3010651"/>
          </a:xfrm>
          <a:prstGeom prst="rect">
            <a:avLst/>
          </a:prstGeom>
          <a:ln w="12700">
            <a:miter lim="400000"/>
          </a:ln>
        </p:spPr>
      </p:pic>
      <p:sp>
        <p:nvSpPr>
          <p:cNvPr id="156" name="XX Month 2022">
            <a:extLst>
              <a:ext uri="{FF2B5EF4-FFF2-40B4-BE49-F238E27FC236}">
                <a16:creationId xmlns:a16="http://schemas.microsoft.com/office/drawing/2014/main" id="{1894A01B-75A9-2768-3E88-F2C3F2474C5D}"/>
              </a:ext>
            </a:extLst>
          </p:cNvPr>
          <p:cNvSpPr txBox="1"/>
          <p:nvPr/>
        </p:nvSpPr>
        <p:spPr>
          <a:xfrm>
            <a:off x="1340767" y="11945614"/>
            <a:ext cx="6561671"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rPr>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September </a:t>
            </a:r>
            <a:r>
              <a:rPr>
                <a:latin typeface="Calibri" panose="020F0502020204030204" pitchFamily="34" charset="0"/>
                <a:cs typeface="Calibri" panose="020F0502020204030204" pitchFamily="34" charset="0"/>
              </a:rPr>
              <a:t>202</a:t>
            </a:r>
            <a:r>
              <a:rPr lang="en-GB">
                <a:latin typeface="Calibri" panose="020F0502020204030204" pitchFamily="34" charset="0"/>
                <a:cs typeface="Calibri" panose="020F0502020204030204" pitchFamily="34" charset="0"/>
              </a:rPr>
              <a:t>5</a:t>
            </a:r>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A5F2A70-461E-6822-531E-A137624E827D}"/>
              </a:ext>
            </a:extLst>
          </p:cNvPr>
          <p:cNvSpPr txBox="1"/>
          <p:nvPr/>
        </p:nvSpPr>
        <p:spPr>
          <a:xfrm>
            <a:off x="7458267" y="8738517"/>
            <a:ext cx="1670615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5400" b="1" dirty="0">
                <a:solidFill>
                  <a:srgbClr val="FFFFFF"/>
                </a:solidFill>
                <a:latin typeface="Calibri" panose="020F0502020204030204" pitchFamily="34" charset="0"/>
                <a:cs typeface="Calibri" panose="020F0502020204030204" pitchFamily="34" charset="0"/>
                <a:sym typeface="Montserrat Medium"/>
              </a:rPr>
              <a:t>Programme Lead: Dr Aaminah Patel</a:t>
            </a:r>
          </a:p>
        </p:txBody>
      </p:sp>
    </p:spTree>
    <p:extLst>
      <p:ext uri="{BB962C8B-B14F-4D97-AF65-F5344CB8AC3E}">
        <p14:creationId xmlns:p14="http://schemas.microsoft.com/office/powerpoint/2010/main" val="127357543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133E-69DA-A10F-2658-A27C1DDF5DB0}"/>
            </a:ext>
          </a:extLst>
        </p:cNvPr>
        <p:cNvGrpSpPr/>
        <p:nvPr/>
      </p:nvGrpSpPr>
      <p:grpSpPr>
        <a:xfrm>
          <a:off x="0" y="0"/>
          <a:ext cx="0" cy="0"/>
          <a:chOff x="0" y="0"/>
          <a:chExt cx="0" cy="0"/>
        </a:xfrm>
      </p:grpSpPr>
      <p:sp>
        <p:nvSpPr>
          <p:cNvPr id="158" name="Dr Abdallah Rothman">
            <a:extLst>
              <a:ext uri="{FF2B5EF4-FFF2-40B4-BE49-F238E27FC236}">
                <a16:creationId xmlns:a16="http://schemas.microsoft.com/office/drawing/2014/main" id="{164097A4-2F0F-85D2-AF67-C4C223A7FBD4}"/>
              </a:ext>
            </a:extLst>
          </p:cNvPr>
          <p:cNvSpPr txBox="1">
            <a:spLocks noGrp="1"/>
          </p:cNvSpPr>
          <p:nvPr>
            <p:ph type="body" idx="21"/>
          </p:nvPr>
        </p:nvSpPr>
        <p:spPr>
          <a:xfrm>
            <a:off x="16610671" y="11945614"/>
            <a:ext cx="6561671" cy="6985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algn="r">
              <a:lnSpc>
                <a:spcPct val="150000"/>
              </a:lnSpc>
              <a:defRPr b="0">
                <a:solidFill>
                  <a:srgbClr val="FFFFFF"/>
                </a:solidFill>
                <a:latin typeface="Montserrat Regular"/>
                <a:ea typeface="Montserrat Regular"/>
                <a:cs typeface="Montserrat Regular"/>
                <a:sym typeface="Montserrat Regular"/>
              </a:defRPr>
            </a:lvl1pPr>
          </a:lstStyle>
          <a:p>
            <a:r>
              <a:t>Dr Abdallah Rothman</a:t>
            </a:r>
          </a:p>
        </p:txBody>
      </p:sp>
      <p:pic>
        <p:nvPicPr>
          <p:cNvPr id="161" name="image18.png" descr="image18.png">
            <a:extLst>
              <a:ext uri="{FF2B5EF4-FFF2-40B4-BE49-F238E27FC236}">
                <a16:creationId xmlns:a16="http://schemas.microsoft.com/office/drawing/2014/main" id="{BB3B54B4-C648-DBC8-A4AB-D6E867DDA5FD}"/>
              </a:ext>
            </a:extLst>
          </p:cNvPr>
          <p:cNvPicPr>
            <a:picLocks noChangeAspect="1"/>
          </p:cNvPicPr>
          <p:nvPr/>
        </p:nvPicPr>
        <p:blipFill>
          <a:blip r:embed="rId3"/>
          <a:stretch>
            <a:fillRect/>
          </a:stretch>
        </p:blipFill>
        <p:spPr>
          <a:xfrm>
            <a:off x="19673582" y="255192"/>
            <a:ext cx="4710418" cy="2161252"/>
          </a:xfrm>
          <a:prstGeom prst="rect">
            <a:avLst/>
          </a:prstGeom>
          <a:ln w="12700">
            <a:miter lim="400000"/>
          </a:ln>
        </p:spPr>
      </p:pic>
      <p:sp>
        <p:nvSpPr>
          <p:cNvPr id="162" name="31 October 2020">
            <a:extLst>
              <a:ext uri="{FF2B5EF4-FFF2-40B4-BE49-F238E27FC236}">
                <a16:creationId xmlns:a16="http://schemas.microsoft.com/office/drawing/2014/main" id="{219D8930-A9F5-1484-68BE-C7EDF77A59A7}"/>
              </a:ext>
            </a:extLst>
          </p:cNvPr>
          <p:cNvSpPr txBox="1"/>
          <p:nvPr/>
        </p:nvSpPr>
        <p:spPr>
          <a:xfrm>
            <a:off x="1340767" y="11945614"/>
            <a:ext cx="6561671" cy="698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algn="l" defTabSz="825500">
              <a:lnSpc>
                <a:spcPct val="150000"/>
              </a:lnSpc>
              <a:defRPr sz="3600">
                <a:solidFill>
                  <a:srgbClr val="FFFFFF"/>
                </a:solidFill>
                <a:latin typeface="Montserrat Regular"/>
                <a:ea typeface="Montserrat Regular"/>
                <a:cs typeface="Montserrat Regular"/>
                <a:sym typeface="Montserrat Regular"/>
              </a:defRPr>
            </a:lvl1pPr>
          </a:lstStyle>
          <a:p>
            <a:r>
              <a:t>31 October 2020</a:t>
            </a:r>
          </a:p>
        </p:txBody>
      </p:sp>
      <p:sp>
        <p:nvSpPr>
          <p:cNvPr id="4" name="TextBox 3">
            <a:extLst>
              <a:ext uri="{FF2B5EF4-FFF2-40B4-BE49-F238E27FC236}">
                <a16:creationId xmlns:a16="http://schemas.microsoft.com/office/drawing/2014/main" id="{9CBAFFBC-3C88-D5AA-6D2E-3CFD7EC1E165}"/>
              </a:ext>
            </a:extLst>
          </p:cNvPr>
          <p:cNvSpPr txBox="1"/>
          <p:nvPr/>
        </p:nvSpPr>
        <p:spPr>
          <a:xfrm>
            <a:off x="1021931" y="3030175"/>
            <a:ext cx="22713891" cy="9633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None/>
            </a:pPr>
            <a:endParaRPr lang="en-GB" sz="2800" dirty="0">
              <a:solidFill>
                <a:schemeClr val="tx1"/>
              </a:solidFill>
            </a:endParaRPr>
          </a:p>
          <a:p>
            <a:pPr marL="457200" indent="-457200" algn="l">
              <a:buFont typeface="Wingdings" pitchFamily="2" charset="2"/>
              <a:buChar char="Ø"/>
            </a:pPr>
            <a:r>
              <a:rPr lang="en-GB" sz="2800" dirty="0">
                <a:solidFill>
                  <a:schemeClr val="tx1"/>
                </a:solidFill>
              </a:rPr>
              <a:t> </a:t>
            </a:r>
            <a:r>
              <a:rPr lang="en-GB" sz="3200" dirty="0">
                <a:solidFill>
                  <a:schemeClr val="tx1"/>
                </a:solidFill>
              </a:rPr>
              <a:t>Essential </a:t>
            </a:r>
            <a:r>
              <a:rPr lang="en-GB" sz="3200" b="1" dirty="0">
                <a:solidFill>
                  <a:schemeClr val="tx1"/>
                </a:solidFill>
              </a:rPr>
              <a:t>grammatical and morphological</a:t>
            </a:r>
            <a:r>
              <a:rPr lang="en-GB" sz="3200" dirty="0">
                <a:solidFill>
                  <a:schemeClr val="tx1"/>
                </a:solidFill>
              </a:rPr>
              <a:t> principles of Classical Arabic needed for further Islamic studies.</a:t>
            </a:r>
          </a:p>
          <a:p>
            <a:pPr algn="l"/>
            <a:endParaRPr lang="en-GB" sz="3200" dirty="0">
              <a:solidFill>
                <a:schemeClr val="tx1"/>
              </a:solidFill>
            </a:endParaRPr>
          </a:p>
          <a:p>
            <a:pPr marL="457200" indent="-457200" algn="l">
              <a:buFont typeface="Wingdings" pitchFamily="2" charset="2"/>
              <a:buChar char="Ø"/>
            </a:pPr>
            <a:r>
              <a:rPr lang="en-GB" sz="3200" b="1" dirty="0">
                <a:solidFill>
                  <a:schemeClr val="tx1"/>
                </a:solidFill>
              </a:rPr>
              <a:t>Applying</a:t>
            </a:r>
            <a:r>
              <a:rPr lang="en-GB" sz="3200" dirty="0">
                <a:solidFill>
                  <a:schemeClr val="tx1"/>
                </a:solidFill>
              </a:rPr>
              <a:t> these principles to simple and complex Classical Arabic sentences, including sentence </a:t>
            </a:r>
            <a:r>
              <a:rPr lang="en-GB" sz="3200" b="1" dirty="0">
                <a:solidFill>
                  <a:schemeClr val="tx1"/>
                </a:solidFill>
              </a:rPr>
              <a:t>parsing</a:t>
            </a:r>
            <a:r>
              <a:rPr lang="en-GB" sz="3200" dirty="0">
                <a:solidFill>
                  <a:schemeClr val="tx1"/>
                </a:solidFill>
              </a:rPr>
              <a:t> (</a:t>
            </a:r>
            <a:r>
              <a:rPr lang="en-GB" sz="3200" dirty="0" err="1">
                <a:solidFill>
                  <a:schemeClr val="tx1"/>
                </a:solidFill>
              </a:rPr>
              <a:t>iʿrāb</a:t>
            </a:r>
            <a:r>
              <a:rPr lang="en-GB" sz="3200" dirty="0">
                <a:solidFill>
                  <a:schemeClr val="tx1"/>
                </a:solidFill>
              </a:rPr>
              <a:t>) through various foundational texts.</a:t>
            </a:r>
          </a:p>
          <a:p>
            <a:pPr algn="l"/>
            <a:endParaRPr lang="en-GB" sz="3200" dirty="0">
              <a:solidFill>
                <a:schemeClr val="tx1"/>
              </a:solidFill>
            </a:endParaRPr>
          </a:p>
          <a:p>
            <a:pPr marL="457200" indent="-457200" algn="l">
              <a:buFont typeface="Wingdings" pitchFamily="2" charset="2"/>
              <a:buChar char="Ø"/>
            </a:pPr>
            <a:r>
              <a:rPr lang="en-GB" sz="3200" dirty="0">
                <a:solidFill>
                  <a:schemeClr val="tx1"/>
                </a:solidFill>
              </a:rPr>
              <a:t>Developing </a:t>
            </a:r>
            <a:r>
              <a:rPr lang="en-GB" sz="3200" b="1" dirty="0">
                <a:solidFill>
                  <a:schemeClr val="tx1"/>
                </a:solidFill>
              </a:rPr>
              <a:t>Core Language Proficiency </a:t>
            </a:r>
            <a:r>
              <a:rPr lang="en-GB" sz="3200" dirty="0">
                <a:solidFill>
                  <a:schemeClr val="tx1"/>
                </a:solidFill>
              </a:rPr>
              <a:t>including: </a:t>
            </a:r>
          </a:p>
          <a:p>
            <a:pPr algn="l"/>
            <a:endParaRPr lang="en-GB" sz="3200" dirty="0">
              <a:solidFill>
                <a:schemeClr val="tx1"/>
              </a:solidFill>
            </a:endParaRPr>
          </a:p>
          <a:p>
            <a:pPr marL="457200" indent="-457200" algn="l">
              <a:buFont typeface="Wingdings" pitchFamily="2" charset="2"/>
              <a:buChar char="Ø"/>
            </a:pPr>
            <a:endParaRPr lang="en-GB" sz="3200" dirty="0">
              <a:solidFill>
                <a:schemeClr val="tx1"/>
              </a:solidFill>
            </a:endParaRPr>
          </a:p>
          <a:p>
            <a:pPr marL="457200" indent="-457200" algn="l">
              <a:buFont typeface="Courier New" panose="02070309020205020404" pitchFamily="49" charset="0"/>
              <a:buChar char="o"/>
            </a:pPr>
            <a:r>
              <a:rPr lang="en-GB" sz="3200" dirty="0">
                <a:solidFill>
                  <a:schemeClr val="tx1"/>
                </a:solidFill>
              </a:rPr>
              <a:t>Be able to </a:t>
            </a:r>
            <a:r>
              <a:rPr lang="en-GB" sz="3200" b="1" dirty="0">
                <a:solidFill>
                  <a:schemeClr val="tx1"/>
                </a:solidFill>
              </a:rPr>
              <a:t>read the Qur’an </a:t>
            </a:r>
            <a:r>
              <a:rPr lang="en-GB" sz="3200" dirty="0">
                <a:solidFill>
                  <a:schemeClr val="tx1"/>
                </a:solidFill>
              </a:rPr>
              <a:t>and beginner-level Arabic texts with at least </a:t>
            </a:r>
            <a:r>
              <a:rPr lang="en-GB" sz="3200" b="1" dirty="0">
                <a:solidFill>
                  <a:schemeClr val="tx1"/>
                </a:solidFill>
              </a:rPr>
              <a:t>50% comprehension </a:t>
            </a:r>
            <a:r>
              <a:rPr lang="en-GB" sz="3200" dirty="0">
                <a:solidFill>
                  <a:schemeClr val="tx1"/>
                </a:solidFill>
              </a:rPr>
              <a:t>without a dictionary and most of the content with one</a:t>
            </a:r>
          </a:p>
          <a:p>
            <a:pPr lvl="1" algn="l"/>
            <a:endParaRPr lang="en-GB" sz="3200" dirty="0">
              <a:solidFill>
                <a:schemeClr val="tx1"/>
              </a:solidFill>
            </a:endParaRPr>
          </a:p>
          <a:p>
            <a:pPr marL="457200" lvl="1" indent="-457200" algn="l">
              <a:buFont typeface="Courier New" panose="02070309020205020404" pitchFamily="49" charset="0"/>
              <a:buChar char="o"/>
            </a:pPr>
            <a:r>
              <a:rPr lang="en-GB" sz="3200" dirty="0">
                <a:solidFill>
                  <a:schemeClr val="tx1"/>
                </a:solidFill>
              </a:rPr>
              <a:t>Ability to read beginner-level </a:t>
            </a:r>
            <a:r>
              <a:rPr lang="en-GB" sz="3200" b="1" dirty="0" err="1">
                <a:solidFill>
                  <a:schemeClr val="tx1"/>
                </a:solidFill>
              </a:rPr>
              <a:t>unvowelled</a:t>
            </a:r>
            <a:r>
              <a:rPr lang="en-GB" sz="3200" b="1" dirty="0">
                <a:solidFill>
                  <a:schemeClr val="tx1"/>
                </a:solidFill>
              </a:rPr>
              <a:t> texts </a:t>
            </a:r>
            <a:r>
              <a:rPr lang="en-GB" sz="3200" dirty="0">
                <a:solidFill>
                  <a:schemeClr val="tx1"/>
                </a:solidFill>
              </a:rPr>
              <a:t>with 60% accuracy</a:t>
            </a:r>
          </a:p>
          <a:p>
            <a:pPr lvl="1" algn="l"/>
            <a:endParaRPr lang="en-GB" sz="3200" dirty="0">
              <a:solidFill>
                <a:schemeClr val="tx1"/>
              </a:solidFill>
            </a:endParaRPr>
          </a:p>
          <a:p>
            <a:pPr marL="457200" lvl="1" indent="-457200" algn="l">
              <a:buFont typeface="Courier New" panose="02070309020205020404" pitchFamily="49" charset="0"/>
              <a:buChar char="o"/>
            </a:pPr>
            <a:r>
              <a:rPr lang="en-GB" sz="3200" dirty="0">
                <a:solidFill>
                  <a:schemeClr val="tx1"/>
                </a:solidFill>
              </a:rPr>
              <a:t>Engage in </a:t>
            </a:r>
            <a:r>
              <a:rPr lang="en-GB" sz="3200" b="1" dirty="0">
                <a:solidFill>
                  <a:schemeClr val="tx1"/>
                </a:solidFill>
              </a:rPr>
              <a:t>basic conversations </a:t>
            </a:r>
            <a:r>
              <a:rPr lang="en-GB" sz="3200" dirty="0">
                <a:solidFill>
                  <a:schemeClr val="tx1"/>
                </a:solidFill>
              </a:rPr>
              <a:t>in Classical Arabic</a:t>
            </a:r>
          </a:p>
          <a:p>
            <a:pPr lvl="1" algn="l"/>
            <a:endParaRPr lang="en-GB" sz="3200" dirty="0">
              <a:solidFill>
                <a:schemeClr val="tx1"/>
              </a:solidFill>
            </a:endParaRPr>
          </a:p>
          <a:p>
            <a:pPr marL="457200" lvl="1" indent="-457200" algn="l">
              <a:buFont typeface="Courier New" panose="02070309020205020404" pitchFamily="49" charset="0"/>
              <a:buChar char="o"/>
            </a:pPr>
            <a:r>
              <a:rPr lang="en-GB" sz="3200" dirty="0">
                <a:solidFill>
                  <a:schemeClr val="tx1"/>
                </a:solidFill>
              </a:rPr>
              <a:t>Compose </a:t>
            </a:r>
            <a:r>
              <a:rPr lang="en-GB" sz="3200" b="1" dirty="0">
                <a:solidFill>
                  <a:schemeClr val="tx1"/>
                </a:solidFill>
              </a:rPr>
              <a:t>short paragraphs </a:t>
            </a:r>
            <a:r>
              <a:rPr lang="en-GB" sz="3200" dirty="0">
                <a:solidFill>
                  <a:schemeClr val="tx1"/>
                </a:solidFill>
              </a:rPr>
              <a:t>in Arabic independently</a:t>
            </a:r>
          </a:p>
          <a:p>
            <a:pPr algn="l">
              <a:buNone/>
            </a:pPr>
            <a:endParaRPr lang="en-GB" dirty="0"/>
          </a:p>
          <a:p>
            <a:pPr marL="342900" lvl="0" indent="-342900" algn="l">
              <a:buFont typeface="Symbol" pitchFamily="2" charset="2"/>
              <a:buChar char=""/>
            </a:pPr>
            <a:endParaRPr lang="en-GB" sz="3200" dirty="0">
              <a:solidFill>
                <a:schemeClr val="tx1"/>
              </a:solidFill>
            </a:endParaRPr>
          </a:p>
          <a:p>
            <a:pPr algn="l">
              <a:buNone/>
            </a:pPr>
            <a:r>
              <a:rPr lang="en-GB" dirty="0">
                <a:solidFill>
                  <a:schemeClr val="tx1"/>
                </a:solidFill>
              </a:rPr>
              <a:t> </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1F4E9B7-936F-6ECE-9331-045CF65C4528}"/>
                  </a:ext>
                </a:extLst>
              </p14:cNvPr>
              <p14:cNvContentPartPr/>
              <p14:nvPr/>
            </p14:nvContentPartPr>
            <p14:xfrm>
              <a:off x="8205929" y="4782167"/>
              <a:ext cx="24319" cy="24319"/>
            </p14:xfrm>
          </p:contentPart>
        </mc:Choice>
        <mc:Fallback xmlns="">
          <p:pic>
            <p:nvPicPr>
              <p:cNvPr id="3" name="Ink 2">
                <a:extLst>
                  <a:ext uri="{FF2B5EF4-FFF2-40B4-BE49-F238E27FC236}">
                    <a16:creationId xmlns:a16="http://schemas.microsoft.com/office/drawing/2014/main" id="{11F4E9B7-936F-6ECE-9331-045CF65C4528}"/>
                  </a:ext>
                </a:extLst>
              </p:cNvPr>
              <p:cNvPicPr/>
              <p:nvPr/>
            </p:nvPicPr>
            <p:blipFill>
              <a:blip r:embed="rId5"/>
              <a:stretch>
                <a:fillRect/>
              </a:stretch>
            </p:blipFill>
            <p:spPr>
              <a:xfrm>
                <a:off x="6989979" y="3566217"/>
                <a:ext cx="2431900" cy="24319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F205E62-2FF5-A6C8-5352-F30B1ED08E6E}"/>
                  </a:ext>
                </a:extLst>
              </p14:cNvPr>
              <p14:cNvContentPartPr/>
              <p14:nvPr/>
            </p14:nvContentPartPr>
            <p14:xfrm>
              <a:off x="6511926" y="4657830"/>
              <a:ext cx="24319" cy="24319"/>
            </p14:xfrm>
          </p:contentPart>
        </mc:Choice>
        <mc:Fallback xmlns="">
          <p:pic>
            <p:nvPicPr>
              <p:cNvPr id="5" name="Ink 4">
                <a:extLst>
                  <a:ext uri="{FF2B5EF4-FFF2-40B4-BE49-F238E27FC236}">
                    <a16:creationId xmlns:a16="http://schemas.microsoft.com/office/drawing/2014/main" id="{1F205E62-2FF5-A6C8-5352-F30B1ED08E6E}"/>
                  </a:ext>
                </a:extLst>
              </p:cNvPr>
              <p:cNvPicPr/>
              <p:nvPr/>
            </p:nvPicPr>
            <p:blipFill>
              <a:blip r:embed="rId5"/>
              <a:stretch>
                <a:fillRect/>
              </a:stretch>
            </p:blipFill>
            <p:spPr>
              <a:xfrm>
                <a:off x="5295976" y="3441880"/>
                <a:ext cx="2431900" cy="24319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413E724-F945-9451-49C6-D8CC025A5B5C}"/>
                  </a:ext>
                </a:extLst>
              </p14:cNvPr>
              <p14:cNvContentPartPr/>
              <p14:nvPr/>
            </p14:nvContentPartPr>
            <p14:xfrm>
              <a:off x="6511926" y="4657830"/>
              <a:ext cx="24319" cy="24319"/>
            </p14:xfrm>
          </p:contentPart>
        </mc:Choice>
        <mc:Fallback xmlns="">
          <p:pic>
            <p:nvPicPr>
              <p:cNvPr id="6" name="Ink 5">
                <a:extLst>
                  <a:ext uri="{FF2B5EF4-FFF2-40B4-BE49-F238E27FC236}">
                    <a16:creationId xmlns:a16="http://schemas.microsoft.com/office/drawing/2014/main" id="{F413E724-F945-9451-49C6-D8CC025A5B5C}"/>
                  </a:ext>
                </a:extLst>
              </p:cNvPr>
              <p:cNvPicPr/>
              <p:nvPr/>
            </p:nvPicPr>
            <p:blipFill>
              <a:blip r:embed="rId5"/>
              <a:stretch>
                <a:fillRect/>
              </a:stretch>
            </p:blipFill>
            <p:spPr>
              <a:xfrm>
                <a:off x="5295976" y="3441880"/>
                <a:ext cx="2431900" cy="2431900"/>
              </a:xfrm>
              <a:prstGeom prst="rect">
                <a:avLst/>
              </a:prstGeom>
            </p:spPr>
          </p:pic>
        </mc:Fallback>
      </mc:AlternateContent>
      <p:sp>
        <p:nvSpPr>
          <p:cNvPr id="2" name="TextBox 1">
            <a:extLst>
              <a:ext uri="{FF2B5EF4-FFF2-40B4-BE49-F238E27FC236}">
                <a16:creationId xmlns:a16="http://schemas.microsoft.com/office/drawing/2014/main" id="{94A21368-1270-4695-4926-FD20F6B35276}"/>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Programme Objectives</a:t>
            </a:r>
          </a:p>
        </p:txBody>
      </p:sp>
    </p:spTree>
    <p:extLst>
      <p:ext uri="{BB962C8B-B14F-4D97-AF65-F5344CB8AC3E}">
        <p14:creationId xmlns:p14="http://schemas.microsoft.com/office/powerpoint/2010/main" val="276083039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9F12-A53B-DB0C-3DAC-337CAF608AE6}"/>
            </a:ext>
          </a:extLst>
        </p:cNvPr>
        <p:cNvGrpSpPr/>
        <p:nvPr/>
      </p:nvGrpSpPr>
      <p:grpSpPr>
        <a:xfrm>
          <a:off x="0" y="0"/>
          <a:ext cx="0" cy="0"/>
          <a:chOff x="0" y="0"/>
          <a:chExt cx="0" cy="0"/>
        </a:xfrm>
      </p:grpSpPr>
      <p:sp>
        <p:nvSpPr>
          <p:cNvPr id="3" name="CHAPTER #/SECTION Chapter Title">
            <a:extLst>
              <a:ext uri="{FF2B5EF4-FFF2-40B4-BE49-F238E27FC236}">
                <a16:creationId xmlns:a16="http://schemas.microsoft.com/office/drawing/2014/main" id="{2E1DDB8D-A409-6BAF-04F4-CDCDB047AF07}"/>
              </a:ext>
            </a:extLst>
          </p:cNvPr>
          <p:cNvSpPr txBox="1">
            <a:spLocks/>
          </p:cNvSpPr>
          <p:nvPr/>
        </p:nvSpPr>
        <p:spPr>
          <a:xfrm>
            <a:off x="1206500" y="1270000"/>
            <a:ext cx="9779000" cy="5882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spcAft>
                <a:spcPts val="600"/>
              </a:spcAft>
              <a:defRPr b="0">
                <a:solidFill>
                  <a:srgbClr val="7E0510"/>
                </a:solidFill>
                <a:latin typeface="Montserrat Bold"/>
                <a:ea typeface="Montserrat Bold"/>
                <a:cs typeface="Montserrat Bold"/>
                <a:sym typeface="Montserrat Bold"/>
              </a:defRPr>
            </a:pPr>
            <a:endParaRPr lang="en-US" b="1" i="0" u="none" strike="noStrike" cap="none" spc="-170" baseline="0">
              <a:uFillTx/>
              <a:latin typeface="+mn-lt"/>
              <a:ea typeface="+mn-ea"/>
              <a:cs typeface="+mn-cs"/>
              <a:sym typeface="Helvetica Neue"/>
            </a:endParaRPr>
          </a:p>
        </p:txBody>
      </p:sp>
      <p:pic>
        <p:nvPicPr>
          <p:cNvPr id="2" name="image18.png" descr="image18.png">
            <a:extLst>
              <a:ext uri="{FF2B5EF4-FFF2-40B4-BE49-F238E27FC236}">
                <a16:creationId xmlns:a16="http://schemas.microsoft.com/office/drawing/2014/main" id="{FB8089B7-94A1-4557-92D4-9CEED257BD73}"/>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443A85FF-92D9-1DC0-94E1-472AA8038206}"/>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Programme Structure</a:t>
            </a:r>
          </a:p>
        </p:txBody>
      </p:sp>
      <p:pic>
        <p:nvPicPr>
          <p:cNvPr id="4" name="Picture 3">
            <a:extLst>
              <a:ext uri="{FF2B5EF4-FFF2-40B4-BE49-F238E27FC236}">
                <a16:creationId xmlns:a16="http://schemas.microsoft.com/office/drawing/2014/main" id="{4324C68F-F714-B966-0C42-F6B61A596373}"/>
              </a:ext>
            </a:extLst>
          </p:cNvPr>
          <p:cNvPicPr>
            <a:picLocks noChangeAspect="1"/>
          </p:cNvPicPr>
          <p:nvPr/>
        </p:nvPicPr>
        <p:blipFill>
          <a:blip r:embed="rId3"/>
          <a:srcRect t="4687" r="286" b="4094"/>
          <a:stretch>
            <a:fillRect/>
          </a:stretch>
        </p:blipFill>
        <p:spPr>
          <a:xfrm>
            <a:off x="4573568" y="3398574"/>
            <a:ext cx="15120713" cy="8820061"/>
          </a:xfrm>
          <a:prstGeom prst="rect">
            <a:avLst/>
          </a:prstGeom>
        </p:spPr>
      </p:pic>
    </p:spTree>
    <p:extLst>
      <p:ext uri="{BB962C8B-B14F-4D97-AF65-F5344CB8AC3E}">
        <p14:creationId xmlns:p14="http://schemas.microsoft.com/office/powerpoint/2010/main" val="156164114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E808-CF8E-B912-B095-1FEE7BCA1805}"/>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1036DB48-10BB-512D-ACC8-7A81419A9F28}"/>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A17F538E-B0F2-2C25-5D67-B66F46C35B15}"/>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err="1">
                <a:solidFill>
                  <a:srgbClr val="8B0907"/>
                </a:solidFill>
              </a:rPr>
              <a:t>Nahw</a:t>
            </a:r>
            <a:r>
              <a:rPr lang="en-US" sz="7200" b="1" dirty="0">
                <a:solidFill>
                  <a:srgbClr val="8B0907"/>
                </a:solidFill>
              </a:rPr>
              <a:t> Module</a:t>
            </a:r>
          </a:p>
        </p:txBody>
      </p:sp>
      <p:pic>
        <p:nvPicPr>
          <p:cNvPr id="4" name="Picture 3" descr="A screenshot of a computer&#10;&#10;AI-generated content may be incorrect.">
            <a:extLst>
              <a:ext uri="{FF2B5EF4-FFF2-40B4-BE49-F238E27FC236}">
                <a16:creationId xmlns:a16="http://schemas.microsoft.com/office/drawing/2014/main" id="{2C05FB90-FDAC-F0FC-3A3D-FFAC78BF7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636" y="2260601"/>
            <a:ext cx="16687823" cy="10592057"/>
          </a:xfrm>
          <a:prstGeom prst="rect">
            <a:avLst/>
          </a:prstGeom>
        </p:spPr>
      </p:pic>
    </p:spTree>
    <p:extLst>
      <p:ext uri="{BB962C8B-B14F-4D97-AF65-F5344CB8AC3E}">
        <p14:creationId xmlns:p14="http://schemas.microsoft.com/office/powerpoint/2010/main" val="317008958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A29C-AEF4-4DB9-23E8-088380968D7D}"/>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4585A8F2-E353-117B-4BC9-F634CBDAB30E}"/>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A6930D9C-C051-D8B4-E2DD-F7F996111CE2}"/>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Sarf Module</a:t>
            </a:r>
          </a:p>
        </p:txBody>
      </p:sp>
      <p:pic>
        <p:nvPicPr>
          <p:cNvPr id="7" name="Picture 6" descr="A screenshot of a computer screen&#10;&#10;AI-generated content may be incorrect.">
            <a:extLst>
              <a:ext uri="{FF2B5EF4-FFF2-40B4-BE49-F238E27FC236}">
                <a16:creationId xmlns:a16="http://schemas.microsoft.com/office/drawing/2014/main" id="{D4445414-7FF9-2FCA-CFFA-B0F1CCCAF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839" y="2519609"/>
            <a:ext cx="16874321" cy="10333049"/>
          </a:xfrm>
          <a:prstGeom prst="rect">
            <a:avLst/>
          </a:prstGeom>
        </p:spPr>
      </p:pic>
    </p:spTree>
    <p:extLst>
      <p:ext uri="{BB962C8B-B14F-4D97-AF65-F5344CB8AC3E}">
        <p14:creationId xmlns:p14="http://schemas.microsoft.com/office/powerpoint/2010/main" val="2375987276"/>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B2F-FAE8-DF15-FA20-3D4D51655F6C}"/>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F88905CB-C506-CDAD-1A49-2D07B438B594}"/>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918B9042-833B-E93A-9CE1-A4681416B9A2}"/>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Classical Literature Module</a:t>
            </a:r>
          </a:p>
        </p:txBody>
      </p:sp>
      <p:pic>
        <p:nvPicPr>
          <p:cNvPr id="4" name="Picture 3" descr="A screenshot of a text&#10;&#10;AI-generated content may be incorrect.">
            <a:extLst>
              <a:ext uri="{FF2B5EF4-FFF2-40B4-BE49-F238E27FC236}">
                <a16:creationId xmlns:a16="http://schemas.microsoft.com/office/drawing/2014/main" id="{24F6AE44-984D-AA87-445A-86E362527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647" y="2566248"/>
            <a:ext cx="13705473" cy="10286410"/>
          </a:xfrm>
          <a:prstGeom prst="rect">
            <a:avLst/>
          </a:prstGeom>
        </p:spPr>
      </p:pic>
    </p:spTree>
    <p:extLst>
      <p:ext uri="{BB962C8B-B14F-4D97-AF65-F5344CB8AC3E}">
        <p14:creationId xmlns:p14="http://schemas.microsoft.com/office/powerpoint/2010/main" val="34129571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C65C-C4B4-6D5C-BFB5-F0A5FEF2D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E833E-6D58-471F-86DE-F7938C117B5B}"/>
              </a:ext>
            </a:extLst>
          </p:cNvPr>
          <p:cNvSpPr>
            <a:spLocks noGrp="1"/>
          </p:cNvSpPr>
          <p:nvPr>
            <p:ph type="title"/>
          </p:nvPr>
        </p:nvSpPr>
        <p:spPr/>
        <p:txBody>
          <a:bodyPr>
            <a:normAutofit fontScale="90000"/>
          </a:bodyPr>
          <a:lstStyle/>
          <a:p>
            <a:r>
              <a:rPr lang="en-US" sz="8800" spc="0">
                <a:solidFill>
                  <a:srgbClr val="8B0907"/>
                </a:solidFill>
              </a:rPr>
              <a:t>Academic</a:t>
            </a:r>
            <a:r>
              <a:rPr lang="en-US" sz="13600">
                <a:solidFill>
                  <a:srgbClr val="8B0907"/>
                </a:solidFill>
              </a:rPr>
              <a:t> </a:t>
            </a:r>
            <a:r>
              <a:rPr lang="en-US" sz="8800" spc="0">
                <a:solidFill>
                  <a:srgbClr val="8B0907"/>
                </a:solidFill>
              </a:rPr>
              <a:t>Framework</a:t>
            </a:r>
            <a:endParaRPr lang="en-US">
              <a:solidFill>
                <a:srgbClr val="8B0907"/>
              </a:solidFill>
            </a:endParaRPr>
          </a:p>
        </p:txBody>
      </p:sp>
      <p:sp>
        <p:nvSpPr>
          <p:cNvPr id="3" name="Text Placeholder 2">
            <a:extLst>
              <a:ext uri="{FF2B5EF4-FFF2-40B4-BE49-F238E27FC236}">
                <a16:creationId xmlns:a16="http://schemas.microsoft.com/office/drawing/2014/main" id="{C10A6EB6-0678-DA45-704D-7AF7FA64ACD6}"/>
              </a:ext>
            </a:extLst>
          </p:cNvPr>
          <p:cNvSpPr>
            <a:spLocks noGrp="1"/>
          </p:cNvSpPr>
          <p:nvPr>
            <p:ph type="body" idx="1"/>
          </p:nvPr>
        </p:nvSpPr>
        <p:spPr>
          <a:xfrm>
            <a:off x="1206500" y="4248504"/>
            <a:ext cx="10375900" cy="8256012"/>
          </a:xfrm>
        </p:spPr>
        <p:txBody>
          <a:bodyPr>
            <a:normAutofit/>
          </a:bodyPr>
          <a:lstStyle/>
          <a:p>
            <a:pPr marL="685800" indent="-685800">
              <a:buFont typeface="Arial" panose="020B0604020202020204" pitchFamily="34" charset="0"/>
              <a:buChar char="•"/>
            </a:pPr>
            <a:r>
              <a:rPr lang="en-US" dirty="0">
                <a:solidFill>
                  <a:schemeClr val="bg2">
                    <a:lumMod val="10000"/>
                  </a:schemeClr>
                </a:solidFill>
              </a:rPr>
              <a:t>Student Guidance and Support</a:t>
            </a:r>
          </a:p>
          <a:p>
            <a:endParaRPr lang="en-US" dirty="0"/>
          </a:p>
          <a:p>
            <a:pPr marL="685800" indent="-685800">
              <a:buFont typeface="Wingdings" pitchFamily="2" charset="2"/>
              <a:buChar char="Ø"/>
            </a:pPr>
            <a:r>
              <a:rPr lang="en-US" dirty="0"/>
              <a:t>Academic Supervisor</a:t>
            </a:r>
          </a:p>
          <a:p>
            <a:pPr marL="685800" indent="-685800">
              <a:buFont typeface="Wingdings" pitchFamily="2" charset="2"/>
              <a:buChar char="Ø"/>
            </a:pPr>
            <a:r>
              <a:rPr lang="en-US" dirty="0"/>
              <a:t>General Support</a:t>
            </a:r>
          </a:p>
          <a:p>
            <a:endParaRPr lang="en-US" dirty="0"/>
          </a:p>
          <a:p>
            <a:endParaRPr lang="en-US" dirty="0"/>
          </a:p>
          <a:p>
            <a:endParaRPr lang="en-US" dirty="0"/>
          </a:p>
          <a:p>
            <a:endParaRPr lang="en-US" dirty="0"/>
          </a:p>
          <a:p>
            <a:endParaRPr lang="en-US" dirty="0"/>
          </a:p>
          <a:p>
            <a:endParaRPr lang="en-US" dirty="0"/>
          </a:p>
        </p:txBody>
      </p:sp>
      <p:pic>
        <p:nvPicPr>
          <p:cNvPr id="6" name="image18.png" descr="image18.png">
            <a:extLst>
              <a:ext uri="{FF2B5EF4-FFF2-40B4-BE49-F238E27FC236}">
                <a16:creationId xmlns:a16="http://schemas.microsoft.com/office/drawing/2014/main" id="{00423B3C-E0C0-CC1C-7AC2-915855113615}"/>
              </a:ext>
            </a:extLst>
          </p:cNvPr>
          <p:cNvPicPr>
            <a:picLocks noChangeAspect="1"/>
          </p:cNvPicPr>
          <p:nvPr/>
        </p:nvPicPr>
        <p:blipFill>
          <a:blip r:embed="rId2"/>
          <a:stretch>
            <a:fillRect/>
          </a:stretch>
        </p:blipFill>
        <p:spPr>
          <a:xfrm>
            <a:off x="19457055" y="0"/>
            <a:ext cx="4926945" cy="2260600"/>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4D9EAAC9-449B-B6B1-7F69-B16A3F884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880" y="8894618"/>
            <a:ext cx="2855119" cy="4821382"/>
          </a:xfrm>
          <a:prstGeom prst="rect">
            <a:avLst/>
          </a:prstGeom>
        </p:spPr>
      </p:pic>
    </p:spTree>
    <p:extLst>
      <p:ext uri="{BB962C8B-B14F-4D97-AF65-F5344CB8AC3E}">
        <p14:creationId xmlns:p14="http://schemas.microsoft.com/office/powerpoint/2010/main" val="3306956277"/>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3B556-BBE7-1A07-751C-935E7EBA2B05}"/>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6151E3D7-1FEC-5162-28B8-30ECE37373DD}"/>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01B8E11F-C773-2306-FF84-3FE51D192AFE}"/>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Classical Text Module</a:t>
            </a:r>
          </a:p>
        </p:txBody>
      </p:sp>
      <p:pic>
        <p:nvPicPr>
          <p:cNvPr id="5" name="Picture 4" descr="A screenshot of a computer&#10;&#10;AI-generated content may be incorrect.">
            <a:extLst>
              <a:ext uri="{FF2B5EF4-FFF2-40B4-BE49-F238E27FC236}">
                <a16:creationId xmlns:a16="http://schemas.microsoft.com/office/drawing/2014/main" id="{6F6EF7FF-27CD-9E51-3A20-92C59E5FD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77" y="2502648"/>
            <a:ext cx="18620842" cy="9868646"/>
          </a:xfrm>
          <a:prstGeom prst="rect">
            <a:avLst/>
          </a:prstGeom>
        </p:spPr>
      </p:pic>
    </p:spTree>
    <p:extLst>
      <p:ext uri="{BB962C8B-B14F-4D97-AF65-F5344CB8AC3E}">
        <p14:creationId xmlns:p14="http://schemas.microsoft.com/office/powerpoint/2010/main" val="260101621"/>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40A9-6FB6-AD0B-08D7-18581A933CE7}"/>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1477A5AD-CA34-3C01-8EC9-6544C120EF0E}"/>
              </a:ext>
            </a:extLst>
          </p:cNvPr>
          <p:cNvPicPr>
            <a:picLocks noChangeAspect="1"/>
          </p:cNvPicPr>
          <p:nvPr/>
        </p:nvPicPr>
        <p:blipFill>
          <a:blip r:embed="rId3"/>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1DE45B3A-729D-4AA9-DDA2-7FFD0974F79B}"/>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Grammer Support</a:t>
            </a:r>
          </a:p>
        </p:txBody>
      </p:sp>
      <p:pic>
        <p:nvPicPr>
          <p:cNvPr id="4" name="Picture 3" descr="A screenshot of a computer screen&#10;&#10;AI-generated content may be incorrect.">
            <a:extLst>
              <a:ext uri="{FF2B5EF4-FFF2-40B4-BE49-F238E27FC236}">
                <a16:creationId xmlns:a16="http://schemas.microsoft.com/office/drawing/2014/main" id="{59209DF8-835D-338F-32E7-2CD8272C6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228" y="2786690"/>
            <a:ext cx="14250582" cy="9555044"/>
          </a:xfrm>
          <a:prstGeom prst="rect">
            <a:avLst/>
          </a:prstGeom>
        </p:spPr>
      </p:pic>
    </p:spTree>
    <p:extLst>
      <p:ext uri="{BB962C8B-B14F-4D97-AF65-F5344CB8AC3E}">
        <p14:creationId xmlns:p14="http://schemas.microsoft.com/office/powerpoint/2010/main" val="350412361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55464-01DC-3590-8FA1-DD23D017D363}"/>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F832182D-8A5E-BF2E-FB01-359D738E16AD}"/>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F1A1C5A6-FACD-CE5B-2740-88C0CA84CCDF}"/>
              </a:ext>
            </a:extLst>
          </p:cNvPr>
          <p:cNvSpPr txBox="1"/>
          <p:nvPr/>
        </p:nvSpPr>
        <p:spPr>
          <a:xfrm>
            <a:off x="529389" y="863342"/>
            <a:ext cx="1846036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Vocabulary Support</a:t>
            </a:r>
          </a:p>
        </p:txBody>
      </p:sp>
      <p:pic>
        <p:nvPicPr>
          <p:cNvPr id="4" name="Picture 3" descr="A screenshot of a computer screen&#10;&#10;AI-generated content may be incorrect.">
            <a:extLst>
              <a:ext uri="{FF2B5EF4-FFF2-40B4-BE49-F238E27FC236}">
                <a16:creationId xmlns:a16="http://schemas.microsoft.com/office/drawing/2014/main" id="{E37EB2D1-076E-92F5-4334-B19F6DC99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434" y="2704509"/>
            <a:ext cx="15172957" cy="9876440"/>
          </a:xfrm>
          <a:prstGeom prst="rect">
            <a:avLst/>
          </a:prstGeom>
        </p:spPr>
      </p:pic>
    </p:spTree>
    <p:extLst>
      <p:ext uri="{BB962C8B-B14F-4D97-AF65-F5344CB8AC3E}">
        <p14:creationId xmlns:p14="http://schemas.microsoft.com/office/powerpoint/2010/main" val="2444641969"/>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6375E-4313-C4D4-28D4-1DC2B8DB6813}"/>
            </a:ext>
          </a:extLst>
        </p:cNvPr>
        <p:cNvGrpSpPr/>
        <p:nvPr/>
      </p:nvGrpSpPr>
      <p:grpSpPr>
        <a:xfrm>
          <a:off x="0" y="0"/>
          <a:ext cx="0" cy="0"/>
          <a:chOff x="0" y="0"/>
          <a:chExt cx="0" cy="0"/>
        </a:xfrm>
      </p:grpSpPr>
      <p:pic>
        <p:nvPicPr>
          <p:cNvPr id="2" name="image18.png" descr="image18.png">
            <a:extLst>
              <a:ext uri="{FF2B5EF4-FFF2-40B4-BE49-F238E27FC236}">
                <a16:creationId xmlns:a16="http://schemas.microsoft.com/office/drawing/2014/main" id="{A7FE57C1-6CB2-E89F-A77F-7D8250BFA2B4}"/>
              </a:ext>
            </a:extLst>
          </p:cNvPr>
          <p:cNvPicPr>
            <a:picLocks noChangeAspect="1"/>
          </p:cNvPicPr>
          <p:nvPr/>
        </p:nvPicPr>
        <p:blipFill>
          <a:blip r:embed="rId2"/>
          <a:stretch>
            <a:fillRect/>
          </a:stretch>
        </p:blipFill>
        <p:spPr>
          <a:xfrm>
            <a:off x="19457055" y="1"/>
            <a:ext cx="4926945" cy="2260600"/>
          </a:xfrm>
          <a:prstGeom prst="rect">
            <a:avLst/>
          </a:prstGeom>
          <a:ln w="12700">
            <a:miter lim="400000"/>
          </a:ln>
        </p:spPr>
      </p:pic>
      <p:sp>
        <p:nvSpPr>
          <p:cNvPr id="16" name="TextBox 15">
            <a:extLst>
              <a:ext uri="{FF2B5EF4-FFF2-40B4-BE49-F238E27FC236}">
                <a16:creationId xmlns:a16="http://schemas.microsoft.com/office/drawing/2014/main" id="{E8084033-642C-2954-8BDB-4F8CAFD2A685}"/>
              </a:ext>
            </a:extLst>
          </p:cNvPr>
          <p:cNvSpPr txBox="1"/>
          <p:nvPr/>
        </p:nvSpPr>
        <p:spPr>
          <a:xfrm>
            <a:off x="529389" y="863342"/>
            <a:ext cx="1818573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200" b="1" dirty="0">
                <a:solidFill>
                  <a:srgbClr val="8B0907"/>
                </a:solidFill>
              </a:rPr>
              <a:t>Speaking &amp; Listening</a:t>
            </a:r>
          </a:p>
        </p:txBody>
      </p:sp>
      <p:pic>
        <p:nvPicPr>
          <p:cNvPr id="4" name="Picture 3" descr="A screenshot of a computer screen&#10;&#10;AI-generated content may be incorrect.">
            <a:extLst>
              <a:ext uri="{FF2B5EF4-FFF2-40B4-BE49-F238E27FC236}">
                <a16:creationId xmlns:a16="http://schemas.microsoft.com/office/drawing/2014/main" id="{8A858F90-9DBD-9666-0EBC-5A70C31C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14" y="2930155"/>
            <a:ext cx="17531372" cy="9254757"/>
          </a:xfrm>
          <a:prstGeom prst="rect">
            <a:avLst/>
          </a:prstGeom>
        </p:spPr>
      </p:pic>
    </p:spTree>
    <p:extLst>
      <p:ext uri="{BB962C8B-B14F-4D97-AF65-F5344CB8AC3E}">
        <p14:creationId xmlns:p14="http://schemas.microsoft.com/office/powerpoint/2010/main" val="360707142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p:cNvSpPr/>
          <p:nvPr/>
        </p:nvSpPr>
        <p:spPr>
          <a:xfrm>
            <a:off x="0" y="-5755"/>
            <a:ext cx="24384000" cy="13749146"/>
          </a:xfrm>
          <a:prstGeom prst="rect">
            <a:avLst/>
          </a:prstGeom>
          <a:solidFill>
            <a:srgbClr val="7E051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8" name="Q&amp;A"/>
          <p:cNvSpPr txBox="1">
            <a:spLocks noGrp="1"/>
          </p:cNvSpPr>
          <p:nvPr>
            <p:ph type="ctrTitle"/>
          </p:nvPr>
        </p:nvSpPr>
        <p:spPr>
          <a:xfrm>
            <a:off x="7752684" y="4745391"/>
            <a:ext cx="15424816" cy="4029374"/>
          </a:xfrm>
          <a:prstGeom prst="rect">
            <a:avLst/>
          </a:prstGeom>
        </p:spPr>
        <p:txBody>
          <a:bodyPr/>
          <a:lstStyle>
            <a:lvl1pPr algn="r">
              <a:lnSpc>
                <a:spcPct val="100000"/>
              </a:lnSpc>
              <a:defRPr b="0">
                <a:solidFill>
                  <a:srgbClr val="FFFFFF"/>
                </a:solidFill>
                <a:latin typeface="Montserrat Bold"/>
                <a:ea typeface="Montserrat Bold"/>
                <a:cs typeface="Montserrat Bold"/>
                <a:sym typeface="Montserrat Bold"/>
              </a:defRPr>
            </a:lvl1pPr>
          </a:lstStyle>
          <a:p>
            <a:r>
              <a:rPr>
                <a:latin typeface="Calibri" panose="020F0502020204030204" pitchFamily="34" charset="0"/>
                <a:cs typeface="Calibri" panose="020F0502020204030204" pitchFamily="34" charset="0"/>
              </a:rPr>
              <a:t>Q&amp;A</a:t>
            </a:r>
          </a:p>
        </p:txBody>
      </p:sp>
      <p:pic>
        <p:nvPicPr>
          <p:cNvPr id="170" name="image18.png" descr="image18.png"/>
          <p:cNvPicPr>
            <a:picLocks noChangeAspect="1"/>
          </p:cNvPicPr>
          <p:nvPr/>
        </p:nvPicPr>
        <p:blipFill>
          <a:blip r:embed="rId2"/>
          <a:stretch>
            <a:fillRect/>
          </a:stretch>
        </p:blipFill>
        <p:spPr>
          <a:xfrm>
            <a:off x="1340767" y="1303843"/>
            <a:ext cx="6561671" cy="301065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083F3-82F5-EB18-6855-4318665BA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E6465-D184-BA87-6D10-F595DD1FB056}"/>
              </a:ext>
            </a:extLst>
          </p:cNvPr>
          <p:cNvSpPr>
            <a:spLocks noGrp="1"/>
          </p:cNvSpPr>
          <p:nvPr>
            <p:ph type="title"/>
          </p:nvPr>
        </p:nvSpPr>
        <p:spPr/>
        <p:txBody>
          <a:bodyPr>
            <a:normAutofit fontScale="90000"/>
          </a:bodyPr>
          <a:lstStyle/>
          <a:p>
            <a:r>
              <a:rPr lang="en-US" sz="8800" spc="0">
                <a:solidFill>
                  <a:srgbClr val="8B0907"/>
                </a:solidFill>
              </a:rPr>
              <a:t>Academic</a:t>
            </a:r>
            <a:r>
              <a:rPr lang="en-US" sz="13600">
                <a:solidFill>
                  <a:srgbClr val="8B0907"/>
                </a:solidFill>
              </a:rPr>
              <a:t> </a:t>
            </a:r>
            <a:r>
              <a:rPr lang="en-US" sz="8800" spc="0">
                <a:solidFill>
                  <a:srgbClr val="8B0907"/>
                </a:solidFill>
              </a:rPr>
              <a:t>Framework</a:t>
            </a:r>
            <a:endParaRPr lang="en-US">
              <a:solidFill>
                <a:srgbClr val="8B0907"/>
              </a:solidFill>
            </a:endParaRPr>
          </a:p>
        </p:txBody>
      </p:sp>
      <p:sp>
        <p:nvSpPr>
          <p:cNvPr id="3" name="Text Placeholder 2">
            <a:extLst>
              <a:ext uri="{FF2B5EF4-FFF2-40B4-BE49-F238E27FC236}">
                <a16:creationId xmlns:a16="http://schemas.microsoft.com/office/drawing/2014/main" id="{DC6FC9A9-75BF-7DB4-C045-DC16F9257A39}"/>
              </a:ext>
            </a:extLst>
          </p:cNvPr>
          <p:cNvSpPr>
            <a:spLocks noGrp="1"/>
          </p:cNvSpPr>
          <p:nvPr>
            <p:ph type="body" idx="1"/>
          </p:nvPr>
        </p:nvSpPr>
        <p:spPr>
          <a:xfrm>
            <a:off x="1206499" y="4248504"/>
            <a:ext cx="14846301" cy="8256012"/>
          </a:xfrm>
        </p:spPr>
        <p:txBody>
          <a:bodyPr>
            <a:normAutofit/>
          </a:bodyPr>
          <a:lstStyle/>
          <a:p>
            <a:pPr marL="685800" indent="-685800">
              <a:buFont typeface="Arial" panose="020B0604020202020204" pitchFamily="34" charset="0"/>
              <a:buChar char="•"/>
            </a:pPr>
            <a:r>
              <a:rPr lang="en-US" dirty="0"/>
              <a:t>Disability and Equal Opportunity</a:t>
            </a:r>
          </a:p>
          <a:p>
            <a:pPr marL="685800" indent="-685800">
              <a:buFont typeface="Arial" panose="020B0604020202020204" pitchFamily="34" charset="0"/>
              <a:buChar char="•"/>
            </a:pPr>
            <a:r>
              <a:rPr lang="en-US" dirty="0"/>
              <a:t>Equality and Diversity Policy</a:t>
            </a:r>
          </a:p>
          <a:p>
            <a:endParaRPr lang="en-US" dirty="0"/>
          </a:p>
          <a:p>
            <a:r>
              <a:rPr lang="en-US" dirty="0"/>
              <a:t>If you need any support, email:</a:t>
            </a:r>
            <a:r>
              <a:rPr lang="en-HK" sz="5400" dirty="0">
                <a:latin typeface="Calibri"/>
                <a:ea typeface="Aptos" panose="020B0004020202020204" pitchFamily="34" charset="0"/>
                <a:hlinkClick r:id="rId2"/>
              </a:rPr>
              <a:t> studentservices@cambridgemuslimcollege.ac.uk</a:t>
            </a:r>
            <a:r>
              <a:rPr lang="en-US" dirty="0"/>
              <a:t> </a:t>
            </a:r>
          </a:p>
          <a:p>
            <a:endParaRPr lang="en-US" dirty="0"/>
          </a:p>
          <a:p>
            <a:endParaRPr lang="en-US" dirty="0"/>
          </a:p>
          <a:p>
            <a:endParaRPr lang="en-US" dirty="0"/>
          </a:p>
          <a:p>
            <a:endParaRPr lang="en-US" dirty="0"/>
          </a:p>
          <a:p>
            <a:endParaRPr lang="en-US" dirty="0"/>
          </a:p>
        </p:txBody>
      </p:sp>
      <p:pic>
        <p:nvPicPr>
          <p:cNvPr id="6" name="image18.png" descr="image18.png">
            <a:extLst>
              <a:ext uri="{FF2B5EF4-FFF2-40B4-BE49-F238E27FC236}">
                <a16:creationId xmlns:a16="http://schemas.microsoft.com/office/drawing/2014/main" id="{9CA9A412-6415-DED1-FE49-9E7EF7DCE404}"/>
              </a:ext>
            </a:extLst>
          </p:cNvPr>
          <p:cNvPicPr>
            <a:picLocks noChangeAspect="1"/>
          </p:cNvPicPr>
          <p:nvPr/>
        </p:nvPicPr>
        <p:blipFill>
          <a:blip r:embed="rId3"/>
          <a:stretch>
            <a:fillRect/>
          </a:stretch>
        </p:blipFill>
        <p:spPr>
          <a:xfrm>
            <a:off x="19457055" y="0"/>
            <a:ext cx="4926945" cy="2260600"/>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67E4482F-369A-B86D-1C53-6C0F13BC1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8880" y="8894618"/>
            <a:ext cx="2855119" cy="4821382"/>
          </a:xfrm>
          <a:prstGeom prst="rect">
            <a:avLst/>
          </a:prstGeom>
        </p:spPr>
      </p:pic>
    </p:spTree>
    <p:extLst>
      <p:ext uri="{BB962C8B-B14F-4D97-AF65-F5344CB8AC3E}">
        <p14:creationId xmlns:p14="http://schemas.microsoft.com/office/powerpoint/2010/main" val="29999489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A8C6-4D02-D9BA-6206-2D43F517D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AF78E-CE8F-BC4D-D6FD-43D89631AAA5}"/>
              </a:ext>
            </a:extLst>
          </p:cNvPr>
          <p:cNvSpPr>
            <a:spLocks noGrp="1"/>
          </p:cNvSpPr>
          <p:nvPr>
            <p:ph type="title"/>
          </p:nvPr>
        </p:nvSpPr>
        <p:spPr/>
        <p:txBody>
          <a:bodyPr>
            <a:normAutofit fontScale="90000"/>
          </a:bodyPr>
          <a:lstStyle/>
          <a:p>
            <a:r>
              <a:rPr lang="en-US" sz="8800" spc="0">
                <a:solidFill>
                  <a:srgbClr val="8B0907"/>
                </a:solidFill>
              </a:rPr>
              <a:t>Academic</a:t>
            </a:r>
            <a:r>
              <a:rPr lang="en-US" sz="13600">
                <a:solidFill>
                  <a:srgbClr val="8B0907"/>
                </a:solidFill>
              </a:rPr>
              <a:t> </a:t>
            </a:r>
            <a:r>
              <a:rPr lang="en-US" sz="8800" spc="0">
                <a:solidFill>
                  <a:srgbClr val="8B0907"/>
                </a:solidFill>
              </a:rPr>
              <a:t>Framework</a:t>
            </a:r>
            <a:endParaRPr lang="en-US">
              <a:solidFill>
                <a:srgbClr val="8B0907"/>
              </a:solidFill>
            </a:endParaRPr>
          </a:p>
        </p:txBody>
      </p:sp>
      <p:sp>
        <p:nvSpPr>
          <p:cNvPr id="3" name="Text Placeholder 2">
            <a:extLst>
              <a:ext uri="{FF2B5EF4-FFF2-40B4-BE49-F238E27FC236}">
                <a16:creationId xmlns:a16="http://schemas.microsoft.com/office/drawing/2014/main" id="{B2E3C8D7-EADE-BF53-D51C-A2605528EF6C}"/>
              </a:ext>
            </a:extLst>
          </p:cNvPr>
          <p:cNvSpPr>
            <a:spLocks noGrp="1"/>
          </p:cNvSpPr>
          <p:nvPr>
            <p:ph type="body" idx="1"/>
          </p:nvPr>
        </p:nvSpPr>
        <p:spPr>
          <a:xfrm>
            <a:off x="1206499" y="4248504"/>
            <a:ext cx="14846301" cy="8256012"/>
          </a:xfrm>
        </p:spPr>
        <p:txBody>
          <a:bodyPr>
            <a:normAutofit/>
          </a:bodyPr>
          <a:lstStyle/>
          <a:p>
            <a:pPr marL="685800" indent="-685800">
              <a:buFont typeface="Arial" panose="020B0604020202020204" pitchFamily="34" charset="0"/>
              <a:buChar char="•"/>
            </a:pPr>
            <a:r>
              <a:rPr lang="en-US" dirty="0">
                <a:solidFill>
                  <a:schemeClr val="bg2">
                    <a:lumMod val="10000"/>
                  </a:schemeClr>
                </a:solidFill>
              </a:rPr>
              <a:t>Student Complaint</a:t>
            </a:r>
          </a:p>
          <a:p>
            <a:pPr marL="685800" indent="-685800">
              <a:buFont typeface="Arial" panose="020B0604020202020204" pitchFamily="34" charset="0"/>
              <a:buChar char="•"/>
            </a:pPr>
            <a:r>
              <a:rPr lang="en-US" dirty="0">
                <a:solidFill>
                  <a:schemeClr val="bg2">
                    <a:lumMod val="10000"/>
                  </a:schemeClr>
                </a:solidFill>
              </a:rPr>
              <a:t>Student Discipline</a:t>
            </a:r>
          </a:p>
          <a:p>
            <a:endParaRPr lang="en-US" dirty="0"/>
          </a:p>
          <a:p>
            <a:r>
              <a:rPr lang="en-GB" dirty="0"/>
              <a:t>Emails: </a:t>
            </a:r>
            <a:r>
              <a:rPr lang="en-HK" sz="5400" dirty="0">
                <a:latin typeface="Calibri"/>
                <a:ea typeface="Aptos" panose="020B0004020202020204" pitchFamily="34" charset="0"/>
                <a:hlinkClick r:id="rId2"/>
              </a:rPr>
              <a:t>studentservices@cambridgemuslimcollege.ac.uk</a:t>
            </a:r>
            <a:r>
              <a:rPr lang="en-US" dirty="0"/>
              <a:t> </a:t>
            </a:r>
          </a:p>
          <a:p>
            <a:r>
              <a:rPr lang="en-HK" sz="5400" dirty="0">
                <a:latin typeface="Calibri"/>
                <a:ea typeface="Aptos" panose="020B0004020202020204" pitchFamily="34" charset="0"/>
                <a:hlinkClick r:id="rId3"/>
              </a:rPr>
              <a:t>Admin@cambridgemuslimcollege.ac.uk</a:t>
            </a:r>
            <a:endParaRPr lang="en-US" dirty="0"/>
          </a:p>
          <a:p>
            <a:endParaRPr lang="en-US" dirty="0"/>
          </a:p>
          <a:p>
            <a:endParaRPr lang="en-US" dirty="0"/>
          </a:p>
          <a:p>
            <a:endParaRPr lang="en-US" dirty="0"/>
          </a:p>
          <a:p>
            <a:endParaRPr lang="en-US" dirty="0"/>
          </a:p>
        </p:txBody>
      </p:sp>
      <p:pic>
        <p:nvPicPr>
          <p:cNvPr id="6" name="image18.png" descr="image18.png">
            <a:extLst>
              <a:ext uri="{FF2B5EF4-FFF2-40B4-BE49-F238E27FC236}">
                <a16:creationId xmlns:a16="http://schemas.microsoft.com/office/drawing/2014/main" id="{9E9038CB-724C-17AB-11D8-A687D6545DE9}"/>
              </a:ext>
            </a:extLst>
          </p:cNvPr>
          <p:cNvPicPr>
            <a:picLocks noChangeAspect="1"/>
          </p:cNvPicPr>
          <p:nvPr/>
        </p:nvPicPr>
        <p:blipFill>
          <a:blip r:embed="rId4"/>
          <a:stretch>
            <a:fillRect/>
          </a:stretch>
        </p:blipFill>
        <p:spPr>
          <a:xfrm>
            <a:off x="19457055" y="0"/>
            <a:ext cx="4926945" cy="2260600"/>
          </a:xfrm>
          <a:prstGeom prst="rect">
            <a:avLst/>
          </a:prstGeom>
          <a:ln w="12700">
            <a:miter lim="400000"/>
          </a:ln>
        </p:spPr>
      </p:pic>
      <p:pic>
        <p:nvPicPr>
          <p:cNvPr id="4" name="Picture 3" descr="A blue and black logo&#10;&#10;Description automatically generated">
            <a:extLst>
              <a:ext uri="{FF2B5EF4-FFF2-40B4-BE49-F238E27FC236}">
                <a16:creationId xmlns:a16="http://schemas.microsoft.com/office/drawing/2014/main" id="{20C7765D-8646-8645-18D8-9304F65BE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8880" y="8894618"/>
            <a:ext cx="2855119" cy="4821382"/>
          </a:xfrm>
          <a:prstGeom prst="rect">
            <a:avLst/>
          </a:prstGeom>
        </p:spPr>
      </p:pic>
    </p:spTree>
    <p:extLst>
      <p:ext uri="{BB962C8B-B14F-4D97-AF65-F5344CB8AC3E}">
        <p14:creationId xmlns:p14="http://schemas.microsoft.com/office/powerpoint/2010/main" val="266697160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mc_pre-template_2022" id="{446D35AD-D785-4C04-AB9D-1F02558DB404}" vid="{CFA60D81-FB4D-4A0A-A429-A6DED7B9CDFB}"/>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3C6CABE5597408CF09F3EDA98FE79" ma:contentTypeVersion="14" ma:contentTypeDescription="Create a new document." ma:contentTypeScope="" ma:versionID="c99b0e6007f57cd5a1b324bd2fb6affd">
  <xsd:schema xmlns:xsd="http://www.w3.org/2001/XMLSchema" xmlns:xs="http://www.w3.org/2001/XMLSchema" xmlns:p="http://schemas.microsoft.com/office/2006/metadata/properties" xmlns:ns1="http://schemas.microsoft.com/sharepoint/v3" xmlns:ns2="95e4adda-1026-4ba8-b21d-880547ae2e55" xmlns:ns3="defb9522-f895-4bc3-9d66-8313e6ee1349" targetNamespace="http://schemas.microsoft.com/office/2006/metadata/properties" ma:root="true" ma:fieldsID="26df13adb403e0f96e05208328c5f88a" ns1:_="" ns2:_="" ns3:_="">
    <xsd:import namespace="http://schemas.microsoft.com/sharepoint/v3"/>
    <xsd:import namespace="95e4adda-1026-4ba8-b21d-880547ae2e55"/>
    <xsd:import namespace="defb9522-f895-4bc3-9d66-8313e6ee13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e4adda-1026-4ba8-b21d-880547ae2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36e2142-bfd2-4e17-9ae9-892627ce74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fb9522-f895-4bc3-9d66-8313e6ee134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86fe401-18b7-43b1-82c1-7c4e3e90db9c}" ma:internalName="TaxCatchAll" ma:showField="CatchAllData" ma:web="defb9522-f895-4bc3-9d66-8313e6ee13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fb9522-f895-4bc3-9d66-8313e6ee1349" xsi:nil="true"/>
    <lcf76f155ced4ddcb4097134ff3c332f xmlns="95e4adda-1026-4ba8-b21d-880547ae2e5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EC397-16E3-4746-A2B0-436830460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e4adda-1026-4ba8-b21d-880547ae2e55"/>
    <ds:schemaRef ds:uri="defb9522-f895-4bc3-9d66-8313e6ee1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1ED70-8AB9-497D-877E-5D1662198F68}">
  <ds:schemaRefs>
    <ds:schemaRef ds:uri="95e4adda-1026-4ba8-b21d-880547ae2e55"/>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defb9522-f895-4bc3-9d66-8313e6ee1349"/>
    <ds:schemaRef ds:uri="http://schemas.microsoft.com/sharepoint/v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BC59EC3-4D27-468E-A3E5-14693547B380}">
  <ds:schemaRefs>
    <ds:schemaRef ds:uri="http://schemas.microsoft.com/sharepoint/v3/contenttype/forms"/>
  </ds:schemaRefs>
</ds:datastoreItem>
</file>

<file path=docMetadata/LabelInfo.xml><?xml version="1.0" encoding="utf-8"?>
<clbl:labelList xmlns:clbl="http://schemas.microsoft.com/office/2020/mipLabelMetadata">
  <clbl:label id="{adc27175-f667-4019-90bb-b638e80906d2}" enabled="0" method="" siteId="{adc27175-f667-4019-90bb-b638e80906d2}" removed="1"/>
</clbl:labelList>
</file>

<file path=docProps/app.xml><?xml version="1.0" encoding="utf-8"?>
<Properties xmlns="http://schemas.openxmlformats.org/officeDocument/2006/extended-properties" xmlns:vt="http://schemas.openxmlformats.org/officeDocument/2006/docPropsVTypes">
  <Template>21_BasicWhite</Template>
  <TotalTime>2693</TotalTime>
  <Words>2851</Words>
  <Application>Microsoft Macintosh PowerPoint</Application>
  <PresentationFormat>Custom</PresentationFormat>
  <Paragraphs>633</Paragraphs>
  <Slides>74</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Arial</vt:lpstr>
      <vt:lpstr>Arial,Sans-Serif</vt:lpstr>
      <vt:lpstr>Calibri</vt:lpstr>
      <vt:lpstr>Courier New</vt:lpstr>
      <vt:lpstr>Garamond</vt:lpstr>
      <vt:lpstr>Helvetica Neue</vt:lpstr>
      <vt:lpstr>Helvetica Neue Medium</vt:lpstr>
      <vt:lpstr>Symbol</vt:lpstr>
      <vt:lpstr>Times New Roman</vt:lpstr>
      <vt:lpstr>Wingdings</vt:lpstr>
      <vt:lpstr>21_BasicWhite</vt:lpstr>
      <vt:lpstr> Academic Programmes</vt:lpstr>
      <vt:lpstr>PowerPoint Presentation</vt:lpstr>
      <vt:lpstr>PowerPoint Presentation</vt:lpstr>
      <vt:lpstr>PowerPoint Presentation</vt:lpstr>
      <vt:lpstr>Exam Board</vt:lpstr>
      <vt:lpstr>Academic Framework</vt:lpstr>
      <vt:lpstr>Academic Framework</vt:lpstr>
      <vt:lpstr>Academic Framework</vt:lpstr>
      <vt:lpstr>Academic Framework</vt:lpstr>
      <vt:lpstr>Extenuating Circumstances</vt:lpstr>
      <vt:lpstr>Programme Review</vt:lpstr>
      <vt:lpstr>Assessment Questions</vt:lpstr>
      <vt:lpstr>Assessment Resit Questions </vt:lpstr>
      <vt:lpstr>Assessment Questions</vt:lpstr>
      <vt:lpstr>Assessment</vt:lpstr>
      <vt:lpstr>Assessment Guideline</vt:lpstr>
      <vt:lpstr>Marking and Moderation</vt:lpstr>
      <vt:lpstr>Marking and Moderation</vt:lpstr>
      <vt:lpstr>Academic Misconduct_ Use of AI</vt:lpstr>
      <vt:lpstr>Attendance Policy</vt:lpstr>
      <vt:lpstr>Assessments (Exams settings)  </vt:lpstr>
      <vt:lpstr>PowerPoint Presentation</vt:lpstr>
      <vt:lpstr>PowerPoint Presentation</vt:lpstr>
      <vt:lpstr>Assessment</vt:lpstr>
      <vt:lpstr>Assessments (Exams settings)  </vt:lpstr>
      <vt:lpstr>Resit Opportunities</vt:lpstr>
      <vt:lpstr>Class code of conduct</vt:lpstr>
      <vt:lpstr>PowerPoint Presentation</vt:lpstr>
      <vt:lpstr>General information</vt:lpstr>
      <vt:lpstr>PowerPoint Presentation</vt:lpstr>
      <vt:lpstr> Academic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Academic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Academic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Academic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Induction</dc:title>
  <dc:creator>Zainab AlKhatib</dc:creator>
  <cp:lastModifiedBy>Zainab AlKhatib</cp:lastModifiedBy>
  <cp:revision>22</cp:revision>
  <dcterms:created xsi:type="dcterms:W3CDTF">2024-06-10T15:09:08Z</dcterms:created>
  <dcterms:modified xsi:type="dcterms:W3CDTF">2025-09-17T08:47:35Z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0x0101001163C6CABE5597408CF09F3EDA98FE79</vt:lpwstr>
  </property>
</Properties>
</file>